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5" r:id="rId2"/>
    <p:sldId id="287" r:id="rId3"/>
    <p:sldId id="267" r:id="rId4"/>
    <p:sldId id="305" r:id="rId5"/>
    <p:sldId id="256" r:id="rId6"/>
    <p:sldId id="270" r:id="rId7"/>
    <p:sldId id="271" r:id="rId8"/>
    <p:sldId id="272" r:id="rId9"/>
    <p:sldId id="309" r:id="rId10"/>
    <p:sldId id="290" r:id="rId11"/>
    <p:sldId id="308" r:id="rId12"/>
    <p:sldId id="288" r:id="rId13"/>
    <p:sldId id="314" r:id="rId14"/>
    <p:sldId id="289" r:id="rId15"/>
    <p:sldId id="291" r:id="rId16"/>
    <p:sldId id="261" r:id="rId17"/>
    <p:sldId id="259" r:id="rId18"/>
    <p:sldId id="310" r:id="rId19"/>
    <p:sldId id="292" r:id="rId20"/>
    <p:sldId id="258" r:id="rId21"/>
    <p:sldId id="294" r:id="rId22"/>
    <p:sldId id="295" r:id="rId23"/>
    <p:sldId id="31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357" autoAdjust="0"/>
  </p:normalViewPr>
  <p:slideViewPr>
    <p:cSldViewPr>
      <p:cViewPr varScale="1">
        <p:scale>
          <a:sx n="81" d="100"/>
          <a:sy n="81" d="100"/>
        </p:scale>
        <p:origin x="198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11F64F-99ED-B642-AC0C-34AA39B0F47F}" type="doc">
      <dgm:prSet loTypeId="urn:microsoft.com/office/officeart/2005/8/layout/default" loCatId="" qsTypeId="urn:microsoft.com/office/officeart/2005/8/quickstyle/simple4" qsCatId="simple" csTypeId="urn:microsoft.com/office/officeart/2005/8/colors/colorful1" csCatId="colorful"/>
      <dgm:spPr/>
      <dgm:t>
        <a:bodyPr/>
        <a:lstStyle/>
        <a:p>
          <a:endParaRPr lang="en-US"/>
        </a:p>
      </dgm:t>
    </dgm:pt>
    <dgm:pt modelId="{E173E472-7FFF-E240-8817-C9C9D08C4515}">
      <dgm:prSet/>
      <dgm:spPr/>
      <dgm:t>
        <a:bodyPr/>
        <a:lstStyle/>
        <a:p>
          <a:pPr rtl="0"/>
          <a:r>
            <a:rPr lang="en-US" smtClean="0">
              <a:latin typeface="Didot"/>
              <a:cs typeface="Didot"/>
            </a:rPr>
            <a:t>It ushers in a new era in American politics.  </a:t>
          </a:r>
          <a:endParaRPr lang="en-US">
            <a:latin typeface="Didot"/>
            <a:cs typeface="Didot"/>
          </a:endParaRPr>
        </a:p>
      </dgm:t>
    </dgm:pt>
    <dgm:pt modelId="{A4ABEEF0-5190-764C-AA4E-23A47165ED42}" type="parTrans" cxnId="{3601EFFF-6E0D-C64E-8F32-2DF6F259CE30}">
      <dgm:prSet/>
      <dgm:spPr/>
      <dgm:t>
        <a:bodyPr/>
        <a:lstStyle/>
        <a:p>
          <a:endParaRPr lang="en-US"/>
        </a:p>
      </dgm:t>
    </dgm:pt>
    <dgm:pt modelId="{56C6AACD-364C-6B4A-9662-D15AC16F0E70}" type="sibTrans" cxnId="{3601EFFF-6E0D-C64E-8F32-2DF6F259CE30}">
      <dgm:prSet/>
      <dgm:spPr/>
      <dgm:t>
        <a:bodyPr/>
        <a:lstStyle/>
        <a:p>
          <a:endParaRPr lang="en-US"/>
        </a:p>
      </dgm:t>
    </dgm:pt>
    <dgm:pt modelId="{098872E0-5094-D849-A476-F4E8EEADC4BA}">
      <dgm:prSet/>
      <dgm:spPr/>
      <dgm:t>
        <a:bodyPr/>
        <a:lstStyle/>
        <a:p>
          <a:pPr rtl="0"/>
          <a:r>
            <a:rPr lang="en-US" dirty="0" smtClean="0">
              <a:latin typeface="Didot"/>
              <a:cs typeface="Didot"/>
            </a:rPr>
            <a:t>Bryan’s loss is synonymous with the farmer’s loss.  Bryan’s defeat marked the last serious effort to win the White House with mostly agrarian votes.  </a:t>
          </a:r>
          <a:endParaRPr lang="en-US" dirty="0">
            <a:latin typeface="Didot"/>
            <a:cs typeface="Didot"/>
          </a:endParaRPr>
        </a:p>
      </dgm:t>
    </dgm:pt>
    <dgm:pt modelId="{86A96273-796F-9542-B28D-4520975547AC}" type="parTrans" cxnId="{20957659-FFAD-F64E-A294-BB6C722A5CED}">
      <dgm:prSet/>
      <dgm:spPr/>
      <dgm:t>
        <a:bodyPr/>
        <a:lstStyle/>
        <a:p>
          <a:endParaRPr lang="en-US"/>
        </a:p>
      </dgm:t>
    </dgm:pt>
    <dgm:pt modelId="{345415FB-8E90-BF42-B749-3E49D4C012F6}" type="sibTrans" cxnId="{20957659-FFAD-F64E-A294-BB6C722A5CED}">
      <dgm:prSet/>
      <dgm:spPr/>
      <dgm:t>
        <a:bodyPr/>
        <a:lstStyle/>
        <a:p>
          <a:endParaRPr lang="en-US"/>
        </a:p>
      </dgm:t>
    </dgm:pt>
    <dgm:pt modelId="{20C38597-873D-6942-AF17-6F4CDC61C858}">
      <dgm:prSet/>
      <dgm:spPr/>
      <dgm:t>
        <a:bodyPr/>
        <a:lstStyle/>
        <a:p>
          <a:pPr rtl="0"/>
          <a:r>
            <a:rPr lang="en-US" dirty="0" smtClean="0">
              <a:latin typeface="Didot"/>
              <a:cs typeface="Didot"/>
            </a:rPr>
            <a:t>Big business, big cities, the middle-class, and financial conservatism they are the real winners in this election.  </a:t>
          </a:r>
          <a:endParaRPr lang="en-US" dirty="0">
            <a:latin typeface="Didot"/>
            <a:cs typeface="Didot"/>
          </a:endParaRPr>
        </a:p>
      </dgm:t>
    </dgm:pt>
    <dgm:pt modelId="{827C9634-836B-3E43-AA46-5D6D96CD0FC5}" type="parTrans" cxnId="{DFBB9856-D475-514F-B289-EA69F1AEF69E}">
      <dgm:prSet/>
      <dgm:spPr/>
      <dgm:t>
        <a:bodyPr/>
        <a:lstStyle/>
        <a:p>
          <a:endParaRPr lang="en-US"/>
        </a:p>
      </dgm:t>
    </dgm:pt>
    <dgm:pt modelId="{C8984033-B462-4F44-BB13-40CB0EBA33AA}" type="sibTrans" cxnId="{DFBB9856-D475-514F-B289-EA69F1AEF69E}">
      <dgm:prSet/>
      <dgm:spPr/>
      <dgm:t>
        <a:bodyPr/>
        <a:lstStyle/>
        <a:p>
          <a:endParaRPr lang="en-US"/>
        </a:p>
      </dgm:t>
    </dgm:pt>
    <dgm:pt modelId="{716B7BB4-F59F-B04A-A527-D804222F9162}">
      <dgm:prSet/>
      <dgm:spPr/>
      <dgm:t>
        <a:bodyPr/>
        <a:lstStyle/>
        <a:p>
          <a:pPr rtl="0"/>
          <a:r>
            <a:rPr lang="en-US" dirty="0" smtClean="0">
              <a:latin typeface="Didot"/>
              <a:cs typeface="Didot"/>
            </a:rPr>
            <a:t>To win future elections you have to appeal to these groups.  </a:t>
          </a:r>
          <a:endParaRPr lang="en-US" dirty="0">
            <a:latin typeface="Didot"/>
            <a:cs typeface="Didot"/>
          </a:endParaRPr>
        </a:p>
      </dgm:t>
    </dgm:pt>
    <dgm:pt modelId="{DBD79A08-8426-694A-900A-6EFA3DF71553}" type="parTrans" cxnId="{FBCD784E-998D-D54F-BEB0-A2A31894DA2D}">
      <dgm:prSet/>
      <dgm:spPr/>
      <dgm:t>
        <a:bodyPr/>
        <a:lstStyle/>
        <a:p>
          <a:endParaRPr lang="en-US"/>
        </a:p>
      </dgm:t>
    </dgm:pt>
    <dgm:pt modelId="{65B794E1-6FDB-7741-A251-A53E066305A9}" type="sibTrans" cxnId="{FBCD784E-998D-D54F-BEB0-A2A31894DA2D}">
      <dgm:prSet/>
      <dgm:spPr/>
      <dgm:t>
        <a:bodyPr/>
        <a:lstStyle/>
        <a:p>
          <a:endParaRPr lang="en-US"/>
        </a:p>
      </dgm:t>
    </dgm:pt>
    <dgm:pt modelId="{3DA7C1F6-7C21-F74D-B6F8-7F6D0AC2B91B}" type="pres">
      <dgm:prSet presAssocID="{C411F64F-99ED-B642-AC0C-34AA39B0F47F}" presName="diagram" presStyleCnt="0">
        <dgm:presLayoutVars>
          <dgm:dir/>
          <dgm:resizeHandles val="exact"/>
        </dgm:presLayoutVars>
      </dgm:prSet>
      <dgm:spPr/>
      <dgm:t>
        <a:bodyPr/>
        <a:lstStyle/>
        <a:p>
          <a:endParaRPr lang="en-US"/>
        </a:p>
      </dgm:t>
    </dgm:pt>
    <dgm:pt modelId="{93AF2340-7331-F943-9D8A-C9B1820F8F09}" type="pres">
      <dgm:prSet presAssocID="{E173E472-7FFF-E240-8817-C9C9D08C4515}" presName="node" presStyleLbl="node1" presStyleIdx="0" presStyleCnt="4">
        <dgm:presLayoutVars>
          <dgm:bulletEnabled val="1"/>
        </dgm:presLayoutVars>
      </dgm:prSet>
      <dgm:spPr/>
      <dgm:t>
        <a:bodyPr/>
        <a:lstStyle/>
        <a:p>
          <a:endParaRPr lang="en-US"/>
        </a:p>
      </dgm:t>
    </dgm:pt>
    <dgm:pt modelId="{6215BB03-169A-DF4A-B0E6-B0DF44BBDB6D}" type="pres">
      <dgm:prSet presAssocID="{56C6AACD-364C-6B4A-9662-D15AC16F0E70}" presName="sibTrans" presStyleCnt="0"/>
      <dgm:spPr/>
    </dgm:pt>
    <dgm:pt modelId="{B2AB4EFB-5C52-7F41-804C-88DEDA49CC56}" type="pres">
      <dgm:prSet presAssocID="{098872E0-5094-D849-A476-F4E8EEADC4BA}" presName="node" presStyleLbl="node1" presStyleIdx="1" presStyleCnt="4">
        <dgm:presLayoutVars>
          <dgm:bulletEnabled val="1"/>
        </dgm:presLayoutVars>
      </dgm:prSet>
      <dgm:spPr/>
      <dgm:t>
        <a:bodyPr/>
        <a:lstStyle/>
        <a:p>
          <a:endParaRPr lang="en-US"/>
        </a:p>
      </dgm:t>
    </dgm:pt>
    <dgm:pt modelId="{68EA0EC4-F2EC-2F4B-9584-21B1AF362519}" type="pres">
      <dgm:prSet presAssocID="{345415FB-8E90-BF42-B749-3E49D4C012F6}" presName="sibTrans" presStyleCnt="0"/>
      <dgm:spPr/>
    </dgm:pt>
    <dgm:pt modelId="{8D40F221-DBA8-0B44-B2C0-2EC5C24A912E}" type="pres">
      <dgm:prSet presAssocID="{20C38597-873D-6942-AF17-6F4CDC61C858}" presName="node" presStyleLbl="node1" presStyleIdx="2" presStyleCnt="4">
        <dgm:presLayoutVars>
          <dgm:bulletEnabled val="1"/>
        </dgm:presLayoutVars>
      </dgm:prSet>
      <dgm:spPr/>
      <dgm:t>
        <a:bodyPr/>
        <a:lstStyle/>
        <a:p>
          <a:endParaRPr lang="en-US"/>
        </a:p>
      </dgm:t>
    </dgm:pt>
    <dgm:pt modelId="{DF7079E2-3BB1-3248-A780-D2063941E607}" type="pres">
      <dgm:prSet presAssocID="{C8984033-B462-4F44-BB13-40CB0EBA33AA}" presName="sibTrans" presStyleCnt="0"/>
      <dgm:spPr/>
    </dgm:pt>
    <dgm:pt modelId="{9C4B6E55-C279-3F47-83C5-897743682687}" type="pres">
      <dgm:prSet presAssocID="{716B7BB4-F59F-B04A-A527-D804222F9162}" presName="node" presStyleLbl="node1" presStyleIdx="3" presStyleCnt="4">
        <dgm:presLayoutVars>
          <dgm:bulletEnabled val="1"/>
        </dgm:presLayoutVars>
      </dgm:prSet>
      <dgm:spPr/>
      <dgm:t>
        <a:bodyPr/>
        <a:lstStyle/>
        <a:p>
          <a:endParaRPr lang="en-US"/>
        </a:p>
      </dgm:t>
    </dgm:pt>
  </dgm:ptLst>
  <dgm:cxnLst>
    <dgm:cxn modelId="{20957659-FFAD-F64E-A294-BB6C722A5CED}" srcId="{C411F64F-99ED-B642-AC0C-34AA39B0F47F}" destId="{098872E0-5094-D849-A476-F4E8EEADC4BA}" srcOrd="1" destOrd="0" parTransId="{86A96273-796F-9542-B28D-4520975547AC}" sibTransId="{345415FB-8E90-BF42-B749-3E49D4C012F6}"/>
    <dgm:cxn modelId="{7C32A438-FB8A-E643-ADA8-0BCA3A29EC8E}" type="presOf" srcId="{098872E0-5094-D849-A476-F4E8EEADC4BA}" destId="{B2AB4EFB-5C52-7F41-804C-88DEDA49CC56}" srcOrd="0" destOrd="0" presId="urn:microsoft.com/office/officeart/2005/8/layout/default"/>
    <dgm:cxn modelId="{3601EFFF-6E0D-C64E-8F32-2DF6F259CE30}" srcId="{C411F64F-99ED-B642-AC0C-34AA39B0F47F}" destId="{E173E472-7FFF-E240-8817-C9C9D08C4515}" srcOrd="0" destOrd="0" parTransId="{A4ABEEF0-5190-764C-AA4E-23A47165ED42}" sibTransId="{56C6AACD-364C-6B4A-9662-D15AC16F0E70}"/>
    <dgm:cxn modelId="{DFBB9856-D475-514F-B289-EA69F1AEF69E}" srcId="{C411F64F-99ED-B642-AC0C-34AA39B0F47F}" destId="{20C38597-873D-6942-AF17-6F4CDC61C858}" srcOrd="2" destOrd="0" parTransId="{827C9634-836B-3E43-AA46-5D6D96CD0FC5}" sibTransId="{C8984033-B462-4F44-BB13-40CB0EBA33AA}"/>
    <dgm:cxn modelId="{FBCD784E-998D-D54F-BEB0-A2A31894DA2D}" srcId="{C411F64F-99ED-B642-AC0C-34AA39B0F47F}" destId="{716B7BB4-F59F-B04A-A527-D804222F9162}" srcOrd="3" destOrd="0" parTransId="{DBD79A08-8426-694A-900A-6EFA3DF71553}" sibTransId="{65B794E1-6FDB-7741-A251-A53E066305A9}"/>
    <dgm:cxn modelId="{5669F2A6-3190-D04F-9292-FF1E31145C6D}" type="presOf" srcId="{20C38597-873D-6942-AF17-6F4CDC61C858}" destId="{8D40F221-DBA8-0B44-B2C0-2EC5C24A912E}" srcOrd="0" destOrd="0" presId="urn:microsoft.com/office/officeart/2005/8/layout/default"/>
    <dgm:cxn modelId="{2CB5C547-26C5-2842-A7F1-55370BF79C72}" type="presOf" srcId="{C411F64F-99ED-B642-AC0C-34AA39B0F47F}" destId="{3DA7C1F6-7C21-F74D-B6F8-7F6D0AC2B91B}" srcOrd="0" destOrd="0" presId="urn:microsoft.com/office/officeart/2005/8/layout/default"/>
    <dgm:cxn modelId="{49E3212E-83B1-2E43-8415-1C0BFEB3574D}" type="presOf" srcId="{716B7BB4-F59F-B04A-A527-D804222F9162}" destId="{9C4B6E55-C279-3F47-83C5-897743682687}" srcOrd="0" destOrd="0" presId="urn:microsoft.com/office/officeart/2005/8/layout/default"/>
    <dgm:cxn modelId="{CCFADA0A-FDF1-7946-BE3C-02B5DFC7D7AC}" type="presOf" srcId="{E173E472-7FFF-E240-8817-C9C9D08C4515}" destId="{93AF2340-7331-F943-9D8A-C9B1820F8F09}" srcOrd="0" destOrd="0" presId="urn:microsoft.com/office/officeart/2005/8/layout/default"/>
    <dgm:cxn modelId="{1FB3F61C-FE1B-8041-91D6-FC992FE5F178}" type="presParOf" srcId="{3DA7C1F6-7C21-F74D-B6F8-7F6D0AC2B91B}" destId="{93AF2340-7331-F943-9D8A-C9B1820F8F09}" srcOrd="0" destOrd="0" presId="urn:microsoft.com/office/officeart/2005/8/layout/default"/>
    <dgm:cxn modelId="{01AE2A0B-04EF-9D4D-8528-EA0AA3E8BD4B}" type="presParOf" srcId="{3DA7C1F6-7C21-F74D-B6F8-7F6D0AC2B91B}" destId="{6215BB03-169A-DF4A-B0E6-B0DF44BBDB6D}" srcOrd="1" destOrd="0" presId="urn:microsoft.com/office/officeart/2005/8/layout/default"/>
    <dgm:cxn modelId="{8799FD35-CA00-CE4D-943C-998249B9E605}" type="presParOf" srcId="{3DA7C1F6-7C21-F74D-B6F8-7F6D0AC2B91B}" destId="{B2AB4EFB-5C52-7F41-804C-88DEDA49CC56}" srcOrd="2" destOrd="0" presId="urn:microsoft.com/office/officeart/2005/8/layout/default"/>
    <dgm:cxn modelId="{F5097DA6-E7B3-6145-8617-5FFBF7610635}" type="presParOf" srcId="{3DA7C1F6-7C21-F74D-B6F8-7F6D0AC2B91B}" destId="{68EA0EC4-F2EC-2F4B-9584-21B1AF362519}" srcOrd="3" destOrd="0" presId="urn:microsoft.com/office/officeart/2005/8/layout/default"/>
    <dgm:cxn modelId="{1698D985-14DC-AE4C-8284-57C615CC203F}" type="presParOf" srcId="{3DA7C1F6-7C21-F74D-B6F8-7F6D0AC2B91B}" destId="{8D40F221-DBA8-0B44-B2C0-2EC5C24A912E}" srcOrd="4" destOrd="0" presId="urn:microsoft.com/office/officeart/2005/8/layout/default"/>
    <dgm:cxn modelId="{6988AD64-0957-5542-88F3-6AC63551B001}" type="presParOf" srcId="{3DA7C1F6-7C21-F74D-B6F8-7F6D0AC2B91B}" destId="{DF7079E2-3BB1-3248-A780-D2063941E607}" srcOrd="5" destOrd="0" presId="urn:microsoft.com/office/officeart/2005/8/layout/default"/>
    <dgm:cxn modelId="{BA5974AD-B563-DF42-890E-4CED95B32155}" type="presParOf" srcId="{3DA7C1F6-7C21-F74D-B6F8-7F6D0AC2B91B}" destId="{9C4B6E55-C279-3F47-83C5-897743682687}"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F2340-7331-F943-9D8A-C9B1820F8F09}">
      <dsp:nvSpPr>
        <dsp:cNvPr id="0" name=""/>
        <dsp:cNvSpPr/>
      </dsp:nvSpPr>
      <dsp:spPr>
        <a:xfrm>
          <a:off x="460905" y="1047"/>
          <a:ext cx="3479899" cy="208793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smtClean="0">
              <a:latin typeface="Didot"/>
              <a:cs typeface="Didot"/>
            </a:rPr>
            <a:t>It ushers in a new era in American politics.  </a:t>
          </a:r>
          <a:endParaRPr lang="en-US" sz="2100" kern="1200">
            <a:latin typeface="Didot"/>
            <a:cs typeface="Didot"/>
          </a:endParaRPr>
        </a:p>
      </dsp:txBody>
      <dsp:txXfrm>
        <a:off x="460905" y="1047"/>
        <a:ext cx="3479899" cy="2087939"/>
      </dsp:txXfrm>
    </dsp:sp>
    <dsp:sp modelId="{B2AB4EFB-5C52-7F41-804C-88DEDA49CC56}">
      <dsp:nvSpPr>
        <dsp:cNvPr id="0" name=""/>
        <dsp:cNvSpPr/>
      </dsp:nvSpPr>
      <dsp:spPr>
        <a:xfrm>
          <a:off x="4288794" y="1047"/>
          <a:ext cx="3479899" cy="208793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latin typeface="Didot"/>
              <a:cs typeface="Didot"/>
            </a:rPr>
            <a:t>Bryan’s loss is synonymous with the farmer’s loss.  Bryan’s defeat marked the last serious effort to win the White House with mostly agrarian votes.  </a:t>
          </a:r>
          <a:endParaRPr lang="en-US" sz="2100" kern="1200" dirty="0">
            <a:latin typeface="Didot"/>
            <a:cs typeface="Didot"/>
          </a:endParaRPr>
        </a:p>
      </dsp:txBody>
      <dsp:txXfrm>
        <a:off x="4288794" y="1047"/>
        <a:ext cx="3479899" cy="2087939"/>
      </dsp:txXfrm>
    </dsp:sp>
    <dsp:sp modelId="{8D40F221-DBA8-0B44-B2C0-2EC5C24A912E}">
      <dsp:nvSpPr>
        <dsp:cNvPr id="0" name=""/>
        <dsp:cNvSpPr/>
      </dsp:nvSpPr>
      <dsp:spPr>
        <a:xfrm>
          <a:off x="460905" y="2436976"/>
          <a:ext cx="3479899" cy="2087939"/>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latin typeface="Didot"/>
              <a:cs typeface="Didot"/>
            </a:rPr>
            <a:t>Big business, big cities, the middle-class, and financial conservatism they are the real winners in this election.  </a:t>
          </a:r>
          <a:endParaRPr lang="en-US" sz="2100" kern="1200" dirty="0">
            <a:latin typeface="Didot"/>
            <a:cs typeface="Didot"/>
          </a:endParaRPr>
        </a:p>
      </dsp:txBody>
      <dsp:txXfrm>
        <a:off x="460905" y="2436976"/>
        <a:ext cx="3479899" cy="2087939"/>
      </dsp:txXfrm>
    </dsp:sp>
    <dsp:sp modelId="{9C4B6E55-C279-3F47-83C5-897743682687}">
      <dsp:nvSpPr>
        <dsp:cNvPr id="0" name=""/>
        <dsp:cNvSpPr/>
      </dsp:nvSpPr>
      <dsp:spPr>
        <a:xfrm>
          <a:off x="4288794" y="2436976"/>
          <a:ext cx="3479899" cy="208793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latin typeface="Didot"/>
              <a:cs typeface="Didot"/>
            </a:rPr>
            <a:t>To win future elections you have to appeal to these groups.  </a:t>
          </a:r>
          <a:endParaRPr lang="en-US" sz="2100" kern="1200" dirty="0">
            <a:latin typeface="Didot"/>
            <a:cs typeface="Didot"/>
          </a:endParaRPr>
        </a:p>
      </dsp:txBody>
      <dsp:txXfrm>
        <a:off x="4288794" y="2436976"/>
        <a:ext cx="3479899" cy="20879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601B3F-7564-400C-BF86-F3403D1C43FF}" type="datetimeFigureOut">
              <a:rPr lang="en-US" smtClean="0"/>
              <a:pPr/>
              <a:t>4/12/16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2E702F-BCC5-47E1-9ADF-CD3AF258FE05}" type="slidenum">
              <a:rPr lang="en-US" smtClean="0"/>
              <a:pPr/>
              <a:t>‹#›</a:t>
            </a:fld>
            <a:endParaRPr lang="en-US"/>
          </a:p>
        </p:txBody>
      </p:sp>
    </p:spTree>
    <p:extLst>
      <p:ext uri="{BB962C8B-B14F-4D97-AF65-F5344CB8AC3E}">
        <p14:creationId xmlns:p14="http://schemas.microsoft.com/office/powerpoint/2010/main" val="39744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1</a:t>
            </a:fld>
            <a:endParaRPr lang="en-US"/>
          </a:p>
        </p:txBody>
      </p:sp>
    </p:spTree>
    <p:extLst>
      <p:ext uri="{BB962C8B-B14F-4D97-AF65-F5344CB8AC3E}">
        <p14:creationId xmlns:p14="http://schemas.microsoft.com/office/powerpoint/2010/main" val="25231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3</a:t>
            </a:fld>
            <a:endParaRPr lang="en-US"/>
          </a:p>
        </p:txBody>
      </p:sp>
    </p:spTree>
    <p:extLst>
      <p:ext uri="{BB962C8B-B14F-4D97-AF65-F5344CB8AC3E}">
        <p14:creationId xmlns:p14="http://schemas.microsoft.com/office/powerpoint/2010/main" val="1606411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5</a:t>
            </a:fld>
            <a:endParaRPr lang="en-US"/>
          </a:p>
        </p:txBody>
      </p:sp>
    </p:spTree>
    <p:extLst>
      <p:ext uri="{BB962C8B-B14F-4D97-AF65-F5344CB8AC3E}">
        <p14:creationId xmlns:p14="http://schemas.microsoft.com/office/powerpoint/2010/main" val="794124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6</a:t>
            </a:fld>
            <a:endParaRPr lang="en-US"/>
          </a:p>
        </p:txBody>
      </p:sp>
    </p:spTree>
    <p:extLst>
      <p:ext uri="{BB962C8B-B14F-4D97-AF65-F5344CB8AC3E}">
        <p14:creationId xmlns:p14="http://schemas.microsoft.com/office/powerpoint/2010/main" val="234647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7</a:t>
            </a:fld>
            <a:endParaRPr lang="en-US"/>
          </a:p>
        </p:txBody>
      </p:sp>
    </p:spTree>
    <p:extLst>
      <p:ext uri="{BB962C8B-B14F-4D97-AF65-F5344CB8AC3E}">
        <p14:creationId xmlns:p14="http://schemas.microsoft.com/office/powerpoint/2010/main" val="937699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8</a:t>
            </a:fld>
            <a:endParaRPr lang="en-US"/>
          </a:p>
        </p:txBody>
      </p:sp>
    </p:spTree>
    <p:extLst>
      <p:ext uri="{BB962C8B-B14F-4D97-AF65-F5344CB8AC3E}">
        <p14:creationId xmlns:p14="http://schemas.microsoft.com/office/powerpoint/2010/main" val="167911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16</a:t>
            </a:fld>
            <a:endParaRPr lang="en-US"/>
          </a:p>
        </p:txBody>
      </p:sp>
    </p:spTree>
    <p:extLst>
      <p:ext uri="{BB962C8B-B14F-4D97-AF65-F5344CB8AC3E}">
        <p14:creationId xmlns:p14="http://schemas.microsoft.com/office/powerpoint/2010/main" val="830763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17</a:t>
            </a:fld>
            <a:endParaRPr lang="en-US"/>
          </a:p>
        </p:txBody>
      </p:sp>
    </p:spTree>
    <p:extLst>
      <p:ext uri="{BB962C8B-B14F-4D97-AF65-F5344CB8AC3E}">
        <p14:creationId xmlns:p14="http://schemas.microsoft.com/office/powerpoint/2010/main" val="1846804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2E702F-BCC5-47E1-9ADF-CD3AF258FE05}" type="slidenum">
              <a:rPr lang="en-US" smtClean="0"/>
              <a:pPr/>
              <a:t>20</a:t>
            </a:fld>
            <a:endParaRPr lang="en-US"/>
          </a:p>
        </p:txBody>
      </p:sp>
    </p:spTree>
    <p:extLst>
      <p:ext uri="{BB962C8B-B14F-4D97-AF65-F5344CB8AC3E}">
        <p14:creationId xmlns:p14="http://schemas.microsoft.com/office/powerpoint/2010/main" val="1257574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C9FCA1-4AAB-43BA-A62C-2B5847E80AA8}" type="datetimeFigureOut">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9FCA1-4AAB-43BA-A62C-2B5847E80AA8}" type="datetimeFigureOut">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9FCA1-4AAB-43BA-A62C-2B5847E80AA8}" type="datetimeFigureOut">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9FCA1-4AAB-43BA-A62C-2B5847E80AA8}" type="datetimeFigureOut">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C9FCA1-4AAB-43BA-A62C-2B5847E80AA8}" type="datetimeFigureOut">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C9FCA1-4AAB-43BA-A62C-2B5847E80AA8}" type="datetimeFigureOut">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C9FCA1-4AAB-43BA-A62C-2B5847E80AA8}" type="datetimeFigureOut">
              <a:rPr lang="en-US" smtClean="0"/>
              <a:pPr/>
              <a:t>4/12/16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C9FCA1-4AAB-43BA-A62C-2B5847E80AA8}" type="datetimeFigureOut">
              <a:rPr lang="en-US" smtClean="0"/>
              <a:pPr/>
              <a:t>4/12/16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C9FCA1-4AAB-43BA-A62C-2B5847E80AA8}" type="datetimeFigureOut">
              <a:rPr lang="en-US" smtClean="0"/>
              <a:pPr/>
              <a:t>4/12/16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C9FCA1-4AAB-43BA-A62C-2B5847E80AA8}" type="datetimeFigureOut">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C9FCA1-4AAB-43BA-A62C-2B5847E80AA8}" type="datetimeFigureOut">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C2B271-96DC-4CEE-B82A-9B2596C75C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9FCA1-4AAB-43BA-A62C-2B5847E80AA8}" type="datetimeFigureOut">
              <a:rPr lang="en-US" smtClean="0"/>
              <a:pPr/>
              <a:t>4/12/16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2B271-96DC-4CEE-B82A-9B2596C75C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File:Cross_cartoon.jpg" TargetMode="External"/><Relationship Id="rId3"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gif"/><Relationship Id="rId5" Type="http://schemas.openxmlformats.org/officeDocument/2006/relationships/image" Target="../media/image4.gif"/><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Guiding Questions</a:t>
            </a:r>
            <a:endParaRPr lang="en-US" dirty="0">
              <a:latin typeface="Didot"/>
              <a:cs typeface="Didot"/>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Didot"/>
                <a:cs typeface="Didot"/>
              </a:rPr>
              <a:t>What was the Populist Movement?</a:t>
            </a:r>
          </a:p>
          <a:p>
            <a:r>
              <a:rPr lang="en-US" dirty="0" smtClean="0">
                <a:latin typeface="Didot"/>
                <a:cs typeface="Didot"/>
              </a:rPr>
              <a:t>Who did it appeal to and why?</a:t>
            </a:r>
          </a:p>
          <a:p>
            <a:r>
              <a:rPr lang="en-US" dirty="0" smtClean="0">
                <a:latin typeface="Didot"/>
                <a:cs typeface="Didot"/>
              </a:rPr>
              <a:t>How was it a response to the Gilded Age?</a:t>
            </a:r>
          </a:p>
          <a:p>
            <a:r>
              <a:rPr lang="en-US" dirty="0" smtClean="0">
                <a:latin typeface="Didot"/>
                <a:cs typeface="Didot"/>
              </a:rPr>
              <a:t>Why wasn’t it successful?</a:t>
            </a:r>
          </a:p>
          <a:p>
            <a:r>
              <a:rPr lang="en-US" dirty="0" smtClean="0">
                <a:latin typeface="Didot"/>
                <a:cs typeface="Didot"/>
              </a:rPr>
              <a:t>What was its legacy on </a:t>
            </a:r>
          </a:p>
          <a:p>
            <a:pPr marL="0" indent="0">
              <a:buNone/>
            </a:pPr>
            <a:r>
              <a:rPr lang="en-US" dirty="0">
                <a:latin typeface="Didot"/>
                <a:cs typeface="Didot"/>
              </a:rPr>
              <a:t> </a:t>
            </a:r>
            <a:r>
              <a:rPr lang="en-US" dirty="0" smtClean="0">
                <a:latin typeface="Didot"/>
                <a:cs typeface="Didot"/>
              </a:rPr>
              <a:t>   shifting size and </a:t>
            </a:r>
            <a:endParaRPr lang="en-US" dirty="0">
              <a:latin typeface="Didot"/>
              <a:cs typeface="Didot"/>
            </a:endParaRPr>
          </a:p>
          <a:p>
            <a:pPr marL="0" indent="0">
              <a:buNone/>
            </a:pPr>
            <a:r>
              <a:rPr lang="en-US" dirty="0">
                <a:latin typeface="Didot"/>
                <a:cs typeface="Didot"/>
              </a:rPr>
              <a:t> </a:t>
            </a:r>
            <a:r>
              <a:rPr lang="en-US" dirty="0" smtClean="0">
                <a:latin typeface="Didot"/>
                <a:cs typeface="Didot"/>
              </a:rPr>
              <a:t>   scope (extent it deals with)</a:t>
            </a:r>
          </a:p>
          <a:p>
            <a:pPr marL="0" indent="0">
              <a:buNone/>
            </a:pPr>
            <a:r>
              <a:rPr lang="en-US" dirty="0">
                <a:latin typeface="Didot"/>
                <a:cs typeface="Didot"/>
              </a:rPr>
              <a:t> </a:t>
            </a:r>
            <a:r>
              <a:rPr lang="en-US" dirty="0" smtClean="0">
                <a:latin typeface="Didot"/>
                <a:cs typeface="Didot"/>
              </a:rPr>
              <a:t>   of the national </a:t>
            </a:r>
          </a:p>
          <a:p>
            <a:pPr marL="0" indent="0">
              <a:buNone/>
            </a:pPr>
            <a:r>
              <a:rPr lang="en-US" dirty="0">
                <a:latin typeface="Didot"/>
                <a:cs typeface="Didot"/>
              </a:rPr>
              <a:t> </a:t>
            </a:r>
            <a:r>
              <a:rPr lang="en-US" dirty="0" smtClean="0">
                <a:latin typeface="Didot"/>
                <a:cs typeface="Didot"/>
              </a:rPr>
              <a:t>   government?</a:t>
            </a:r>
          </a:p>
          <a:p>
            <a:endParaRPr lang="en-US" dirty="0"/>
          </a:p>
        </p:txBody>
      </p:sp>
      <p:pic>
        <p:nvPicPr>
          <p:cNvPr id="4" name="Picture 3"/>
          <p:cNvPicPr>
            <a:picLocks noChangeAspect="1"/>
          </p:cNvPicPr>
          <p:nvPr/>
        </p:nvPicPr>
        <p:blipFill>
          <a:blip r:embed="rId3"/>
          <a:stretch>
            <a:fillRect/>
          </a:stretch>
        </p:blipFill>
        <p:spPr>
          <a:xfrm>
            <a:off x="5465988" y="4038600"/>
            <a:ext cx="3641725" cy="2819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Didot"/>
                <a:cs typeface="Didot"/>
              </a:rPr>
              <a:t>What’s Up With Silver?</a:t>
            </a:r>
            <a:endParaRPr lang="en-US" dirty="0">
              <a:latin typeface="Didot"/>
              <a:cs typeface="Didot"/>
            </a:endParaRPr>
          </a:p>
        </p:txBody>
      </p:sp>
      <p:sp>
        <p:nvSpPr>
          <p:cNvPr id="3" name="Content Placeholder 2"/>
          <p:cNvSpPr>
            <a:spLocks noGrp="1"/>
          </p:cNvSpPr>
          <p:nvPr>
            <p:ph idx="1"/>
          </p:nvPr>
        </p:nvSpPr>
        <p:spPr>
          <a:xfrm>
            <a:off x="457200" y="1600200"/>
            <a:ext cx="8458200" cy="4525963"/>
          </a:xfrm>
        </p:spPr>
        <p:txBody>
          <a:bodyPr>
            <a:normAutofit/>
          </a:bodyPr>
          <a:lstStyle/>
          <a:p>
            <a:r>
              <a:rPr lang="en-US" dirty="0">
                <a:latin typeface="Didot"/>
                <a:cs typeface="Didot"/>
              </a:rPr>
              <a:t>Indebted farmers believed that the addition of an immense amount of silver money, not paper money, would inflate the currency leading to higher prices and easier debt payment.  </a:t>
            </a:r>
            <a:endParaRPr lang="en-US" dirty="0" smtClean="0">
              <a:latin typeface="Didot"/>
              <a:cs typeface="Didot"/>
            </a:endParaRPr>
          </a:p>
        </p:txBody>
      </p:sp>
      <p:pic>
        <p:nvPicPr>
          <p:cNvPr id="4" name="Picture 3"/>
          <p:cNvPicPr>
            <a:picLocks noChangeAspect="1"/>
          </p:cNvPicPr>
          <p:nvPr/>
        </p:nvPicPr>
        <p:blipFill>
          <a:blip r:embed="rId2"/>
          <a:stretch>
            <a:fillRect/>
          </a:stretch>
        </p:blipFill>
        <p:spPr>
          <a:xfrm>
            <a:off x="4800600" y="3984822"/>
            <a:ext cx="4343400" cy="2884064"/>
          </a:xfrm>
          <a:prstGeom prst="rect">
            <a:avLst/>
          </a:prstGeom>
        </p:spPr>
      </p:pic>
    </p:spTree>
    <p:extLst>
      <p:ext uri="{BB962C8B-B14F-4D97-AF65-F5344CB8AC3E}">
        <p14:creationId xmlns:p14="http://schemas.microsoft.com/office/powerpoint/2010/main" val="279829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What’s Up </a:t>
            </a:r>
            <a:r>
              <a:rPr lang="en-US" dirty="0">
                <a:latin typeface="Didot"/>
                <a:cs typeface="Didot"/>
              </a:rPr>
              <a:t>W</a:t>
            </a:r>
            <a:r>
              <a:rPr lang="en-US" dirty="0" smtClean="0">
                <a:latin typeface="Didot"/>
                <a:cs typeface="Didot"/>
              </a:rPr>
              <a:t>ith Silver</a:t>
            </a:r>
            <a:endParaRPr lang="en-US" dirty="0">
              <a:latin typeface="Didot"/>
              <a:cs typeface="Didot"/>
            </a:endParaRPr>
          </a:p>
        </p:txBody>
      </p:sp>
      <p:sp>
        <p:nvSpPr>
          <p:cNvPr id="3" name="Content Placeholder 2"/>
          <p:cNvSpPr>
            <a:spLocks noGrp="1"/>
          </p:cNvSpPr>
          <p:nvPr>
            <p:ph idx="1"/>
          </p:nvPr>
        </p:nvSpPr>
        <p:spPr>
          <a:xfrm>
            <a:off x="457200" y="1600200"/>
            <a:ext cx="4800600" cy="5029200"/>
          </a:xfrm>
        </p:spPr>
        <p:txBody>
          <a:bodyPr>
            <a:normAutofit fontScale="77500" lnSpcReduction="20000"/>
          </a:bodyPr>
          <a:lstStyle/>
          <a:p>
            <a:r>
              <a:rPr lang="en-US" dirty="0" smtClean="0">
                <a:latin typeface="Didot"/>
                <a:cs typeface="Didot"/>
              </a:rPr>
              <a:t>Belief among the Populists, is that the government’s decision to withhold silver is a prominent example of the way in which the government sets fiscal policies that benefit urban capitalists.</a:t>
            </a:r>
          </a:p>
          <a:p>
            <a:r>
              <a:rPr lang="en-US" dirty="0" smtClean="0">
                <a:latin typeface="Didot"/>
                <a:cs typeface="Didot"/>
              </a:rPr>
              <a:t>Prices of goods and loans are being kept artificially high simply because the government is refusing to release this silver into circulation.</a:t>
            </a:r>
          </a:p>
          <a:p>
            <a:r>
              <a:rPr lang="en-US" dirty="0" smtClean="0">
                <a:latin typeface="Didot"/>
                <a:cs typeface="Didot"/>
              </a:rPr>
              <a:t>Big Business is winning and the common man is losing.</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248226" y="2286000"/>
            <a:ext cx="3866745" cy="3886200"/>
          </a:xfrm>
          <a:prstGeom prst="rect">
            <a:avLst/>
          </a:prstGeom>
        </p:spPr>
      </p:pic>
    </p:spTree>
    <p:extLst>
      <p:ext uri="{BB962C8B-B14F-4D97-AF65-F5344CB8AC3E}">
        <p14:creationId xmlns:p14="http://schemas.microsoft.com/office/powerpoint/2010/main" val="851021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Populist Party and the Election of 1892</a:t>
            </a:r>
            <a:endParaRPr lang="en-US" dirty="0">
              <a:latin typeface="Didot"/>
              <a:cs typeface="Didot"/>
            </a:endParaRPr>
          </a:p>
        </p:txBody>
      </p:sp>
      <p:pic>
        <p:nvPicPr>
          <p:cNvPr id="5" name="Picture 4"/>
          <p:cNvPicPr>
            <a:picLocks noChangeAspect="1"/>
          </p:cNvPicPr>
          <p:nvPr/>
        </p:nvPicPr>
        <p:blipFill>
          <a:blip r:embed="rId2"/>
          <a:stretch>
            <a:fillRect/>
          </a:stretch>
        </p:blipFill>
        <p:spPr>
          <a:xfrm>
            <a:off x="0" y="1600200"/>
            <a:ext cx="9144000" cy="4912386"/>
          </a:xfrm>
          <a:prstGeom prst="rect">
            <a:avLst/>
          </a:prstGeom>
        </p:spPr>
      </p:pic>
    </p:spTree>
    <p:extLst>
      <p:ext uri="{BB962C8B-B14F-4D97-AF65-F5344CB8AC3E}">
        <p14:creationId xmlns:p14="http://schemas.microsoft.com/office/powerpoint/2010/main" val="3228809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Panic of 1893	</a:t>
            </a:r>
            <a:endParaRPr lang="en-US" dirty="0">
              <a:latin typeface="Didot"/>
              <a:cs typeface="Didot"/>
            </a:endParaRPr>
          </a:p>
        </p:txBody>
      </p:sp>
      <p:sp>
        <p:nvSpPr>
          <p:cNvPr id="3" name="Content Placeholder 2"/>
          <p:cNvSpPr>
            <a:spLocks noGrp="1"/>
          </p:cNvSpPr>
          <p:nvPr>
            <p:ph idx="1"/>
          </p:nvPr>
        </p:nvSpPr>
        <p:spPr/>
        <p:txBody>
          <a:bodyPr>
            <a:normAutofit fontScale="92500" lnSpcReduction="20000"/>
          </a:bodyPr>
          <a:lstStyle/>
          <a:p>
            <a:r>
              <a:rPr lang="en-US" dirty="0" smtClean="0"/>
              <a:t>Collapse of the stock market plunged the economy into a severe four-year depression.</a:t>
            </a:r>
          </a:p>
          <a:p>
            <a:pPr marL="0" indent="0">
              <a:buNone/>
            </a:pPr>
            <a:r>
              <a:rPr lang="en-US" dirty="0" smtClean="0"/>
              <a:t>Causes:</a:t>
            </a:r>
          </a:p>
          <a:p>
            <a:pPr lvl="1"/>
            <a:r>
              <a:rPr lang="en-US" dirty="0" smtClean="0"/>
              <a:t>Economic slowdown abroad which cased British banks to call some of their American loans draining gold from US</a:t>
            </a:r>
          </a:p>
          <a:p>
            <a:pPr lvl="1"/>
            <a:r>
              <a:rPr lang="en-US" dirty="0" smtClean="0"/>
              <a:t>Declining farm prices</a:t>
            </a:r>
          </a:p>
          <a:p>
            <a:pPr lvl="1"/>
            <a:r>
              <a:rPr lang="en-US" dirty="0" smtClean="0"/>
              <a:t>Overly rapid expansion of railroad construction </a:t>
            </a:r>
          </a:p>
          <a:p>
            <a:pPr lvl="1"/>
            <a:r>
              <a:rPr lang="en-US" dirty="0" smtClean="0"/>
              <a:t>491 banks failed </a:t>
            </a:r>
          </a:p>
          <a:p>
            <a:pPr lvl="1"/>
            <a:r>
              <a:rPr lang="en-US" dirty="0" smtClean="0"/>
              <a:t>15,000 businesses failed</a:t>
            </a:r>
          </a:p>
          <a:p>
            <a:pPr lvl="1"/>
            <a:r>
              <a:rPr lang="en-US" dirty="0" smtClean="0"/>
              <a:t>Unemployment 15%</a:t>
            </a:r>
            <a:endParaRPr lang="en-US" dirty="0"/>
          </a:p>
        </p:txBody>
      </p:sp>
    </p:spTree>
    <p:extLst>
      <p:ext uri="{BB962C8B-B14F-4D97-AF65-F5344CB8AC3E}">
        <p14:creationId xmlns:p14="http://schemas.microsoft.com/office/powerpoint/2010/main" val="1870617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Didot"/>
                <a:cs typeface="Didot"/>
              </a:rPr>
              <a:t>Populists Gain Support: Panic of 1893</a:t>
            </a:r>
            <a:endParaRPr lang="en-US" dirty="0">
              <a:latin typeface="Didot"/>
              <a:cs typeface="Didot"/>
            </a:endParaRPr>
          </a:p>
        </p:txBody>
      </p:sp>
      <p:sp>
        <p:nvSpPr>
          <p:cNvPr id="3" name="Content Placeholder 2"/>
          <p:cNvSpPr>
            <a:spLocks noGrp="1"/>
          </p:cNvSpPr>
          <p:nvPr>
            <p:ph idx="1"/>
          </p:nvPr>
        </p:nvSpPr>
        <p:spPr>
          <a:xfrm>
            <a:off x="228600" y="1447800"/>
            <a:ext cx="5105400" cy="5029200"/>
          </a:xfrm>
        </p:spPr>
        <p:txBody>
          <a:bodyPr>
            <a:normAutofit fontScale="70000" lnSpcReduction="20000"/>
          </a:bodyPr>
          <a:lstStyle/>
          <a:p>
            <a:r>
              <a:rPr lang="en-US" dirty="0">
                <a:latin typeface="Didot"/>
                <a:cs typeface="Didot"/>
              </a:rPr>
              <a:t>W</a:t>
            </a:r>
            <a:r>
              <a:rPr lang="en-US" dirty="0" smtClean="0">
                <a:latin typeface="Didot"/>
                <a:cs typeface="Didot"/>
              </a:rPr>
              <a:t>ith </a:t>
            </a:r>
            <a:r>
              <a:rPr lang="en-US" dirty="0">
                <a:latin typeface="Didot"/>
                <a:cs typeface="Didot"/>
              </a:rPr>
              <a:t>the economic depression, different investors in US currency were cashing in their money for gold bars.  </a:t>
            </a:r>
            <a:endParaRPr lang="en-US" dirty="0" smtClean="0">
              <a:latin typeface="Didot"/>
              <a:cs typeface="Didot"/>
            </a:endParaRPr>
          </a:p>
          <a:p>
            <a:r>
              <a:rPr lang="en-US" dirty="0" smtClean="0">
                <a:latin typeface="Didot"/>
                <a:cs typeface="Didot"/>
              </a:rPr>
              <a:t>This </a:t>
            </a:r>
            <a:r>
              <a:rPr lang="en-US" dirty="0">
                <a:latin typeface="Didot"/>
                <a:cs typeface="Didot"/>
              </a:rPr>
              <a:t>threatened to completely wipe out the gold reserves the United States had.</a:t>
            </a:r>
          </a:p>
          <a:p>
            <a:r>
              <a:rPr lang="en-US" dirty="0">
                <a:latin typeface="Didot"/>
                <a:cs typeface="Didot"/>
              </a:rPr>
              <a:t>If the US ran out of gold, the nation’s remaining currency would be rendered valueless.  There would be nothing to back it up.</a:t>
            </a:r>
          </a:p>
          <a:p>
            <a:r>
              <a:rPr lang="en-US" dirty="0">
                <a:latin typeface="Didot"/>
                <a:cs typeface="Didot"/>
              </a:rPr>
              <a:t>To prevent this from happening, the government asked J.P. Morgan and his bank for a loan of $65 million in gold.  </a:t>
            </a:r>
            <a:endParaRPr lang="en-US" dirty="0" smtClean="0">
              <a:latin typeface="Didot"/>
              <a:cs typeface="Didot"/>
            </a:endParaRPr>
          </a:p>
          <a:p>
            <a:r>
              <a:rPr lang="en-US" dirty="0" smtClean="0">
                <a:latin typeface="Didot"/>
                <a:cs typeface="Didot"/>
              </a:rPr>
              <a:t>Panic of 1893, begins to call into question the gold standard.</a:t>
            </a:r>
            <a:endParaRPr lang="en-US" dirty="0">
              <a:latin typeface="Didot"/>
              <a:cs typeface="Didot"/>
            </a:endParaRPr>
          </a:p>
          <a:p>
            <a:pPr>
              <a:buNone/>
            </a:pPr>
            <a:endParaRPr lang="en-US" dirty="0"/>
          </a:p>
          <a:p>
            <a:endParaRPr lang="en-US" dirty="0"/>
          </a:p>
        </p:txBody>
      </p:sp>
      <p:pic>
        <p:nvPicPr>
          <p:cNvPr id="4" name="Picture 2" descr="http://www.brownstoner.com/brownstoner/archives/Panic-Cartoon2.jpg"/>
          <p:cNvPicPr>
            <a:picLocks noChangeAspect="1" noChangeArrowheads="1"/>
          </p:cNvPicPr>
          <p:nvPr/>
        </p:nvPicPr>
        <p:blipFill>
          <a:blip r:embed="rId2"/>
          <a:srcRect/>
          <a:stretch>
            <a:fillRect/>
          </a:stretch>
        </p:blipFill>
        <p:spPr bwMode="auto">
          <a:xfrm>
            <a:off x="5562600" y="1371600"/>
            <a:ext cx="3581400" cy="5090145"/>
          </a:xfrm>
          <a:prstGeom prst="rect">
            <a:avLst/>
          </a:prstGeom>
          <a:noFill/>
          <a:ln>
            <a:solidFill>
              <a:schemeClr val="accent1"/>
            </a:solidFill>
          </a:ln>
        </p:spPr>
      </p:pic>
    </p:spTree>
    <p:extLst>
      <p:ext uri="{BB962C8B-B14F-4D97-AF65-F5344CB8AC3E}">
        <p14:creationId xmlns:p14="http://schemas.microsoft.com/office/powerpoint/2010/main" val="1229225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Election of 1896</a:t>
            </a:r>
            <a:endParaRPr lang="en-US" dirty="0">
              <a:latin typeface="Didot"/>
              <a:cs typeface="Didot"/>
            </a:endParaRPr>
          </a:p>
        </p:txBody>
      </p:sp>
      <p:sp>
        <p:nvSpPr>
          <p:cNvPr id="3" name="Content Placeholder 2"/>
          <p:cNvSpPr>
            <a:spLocks noGrp="1"/>
          </p:cNvSpPr>
          <p:nvPr>
            <p:ph idx="1"/>
          </p:nvPr>
        </p:nvSpPr>
        <p:spPr>
          <a:xfrm>
            <a:off x="457200" y="1371600"/>
            <a:ext cx="4495800" cy="5029200"/>
          </a:xfrm>
        </p:spPr>
        <p:txBody>
          <a:bodyPr>
            <a:normAutofit/>
          </a:bodyPr>
          <a:lstStyle/>
          <a:p>
            <a:pPr lvl="0"/>
            <a:r>
              <a:rPr lang="en-US" dirty="0">
                <a:latin typeface="Didot"/>
                <a:cs typeface="Didot"/>
              </a:rPr>
              <a:t>In 1896 there is another political election and the big issue is the </a:t>
            </a:r>
            <a:r>
              <a:rPr lang="en-US" dirty="0" smtClean="0">
                <a:latin typeface="Didot"/>
                <a:cs typeface="Didot"/>
              </a:rPr>
              <a:t>gold/silver debate  </a:t>
            </a:r>
          </a:p>
          <a:p>
            <a:pPr lvl="0"/>
            <a:r>
              <a:rPr lang="en-US" dirty="0" smtClean="0">
                <a:latin typeface="Didot"/>
                <a:cs typeface="Didot"/>
              </a:rPr>
              <a:t>The </a:t>
            </a:r>
            <a:r>
              <a:rPr lang="en-US" dirty="0">
                <a:latin typeface="Didot"/>
                <a:cs typeface="Didot"/>
              </a:rPr>
              <a:t>Democrats </a:t>
            </a:r>
            <a:r>
              <a:rPr lang="en-US" dirty="0" smtClean="0">
                <a:latin typeface="Didot"/>
                <a:cs typeface="Didot"/>
              </a:rPr>
              <a:t>put </a:t>
            </a:r>
            <a:r>
              <a:rPr lang="en-US" dirty="0">
                <a:latin typeface="Didot"/>
                <a:cs typeface="Didot"/>
              </a:rPr>
              <a:t>up a man named William Jennings Bryan.  </a:t>
            </a:r>
            <a:endParaRPr lang="en-US" dirty="0" smtClean="0">
              <a:latin typeface="Didot"/>
              <a:cs typeface="Didot"/>
            </a:endParaRPr>
          </a:p>
          <a:p>
            <a:pPr marL="0" indent="0">
              <a:buNone/>
            </a:pPr>
            <a:endParaRPr lang="en-US" dirty="0"/>
          </a:p>
        </p:txBody>
      </p:sp>
      <p:pic>
        <p:nvPicPr>
          <p:cNvPr id="4" name="Picture 3"/>
          <p:cNvPicPr>
            <a:picLocks noChangeAspect="1"/>
          </p:cNvPicPr>
          <p:nvPr/>
        </p:nvPicPr>
        <p:blipFill>
          <a:blip r:embed="rId2"/>
          <a:stretch>
            <a:fillRect/>
          </a:stretch>
        </p:blipFill>
        <p:spPr>
          <a:xfrm>
            <a:off x="5129272" y="1371600"/>
            <a:ext cx="3978442" cy="4724400"/>
          </a:xfrm>
          <a:prstGeom prst="rect">
            <a:avLst/>
          </a:prstGeom>
        </p:spPr>
      </p:pic>
    </p:spTree>
    <p:extLst>
      <p:ext uri="{BB962C8B-B14F-4D97-AF65-F5344CB8AC3E}">
        <p14:creationId xmlns:p14="http://schemas.microsoft.com/office/powerpoint/2010/main" val="2174336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143"/>
            <a:ext cx="8229600" cy="1143000"/>
          </a:xfrm>
        </p:spPr>
        <p:txBody>
          <a:bodyPr/>
          <a:lstStyle/>
          <a:p>
            <a:r>
              <a:rPr lang="en-US" dirty="0" smtClean="0">
                <a:latin typeface="Didot"/>
                <a:cs typeface="Didot"/>
              </a:rPr>
              <a:t>William Jennings Bryan</a:t>
            </a:r>
            <a:endParaRPr lang="en-US" dirty="0">
              <a:latin typeface="Didot"/>
              <a:cs typeface="Didot"/>
            </a:endParaRPr>
          </a:p>
        </p:txBody>
      </p:sp>
      <p:sp>
        <p:nvSpPr>
          <p:cNvPr id="3" name="Content Placeholder 2"/>
          <p:cNvSpPr>
            <a:spLocks noGrp="1"/>
          </p:cNvSpPr>
          <p:nvPr>
            <p:ph idx="1"/>
          </p:nvPr>
        </p:nvSpPr>
        <p:spPr>
          <a:xfrm>
            <a:off x="457200" y="1295400"/>
            <a:ext cx="4800600" cy="5257800"/>
          </a:xfrm>
        </p:spPr>
        <p:txBody>
          <a:bodyPr>
            <a:normAutofit fontScale="70000" lnSpcReduction="20000"/>
          </a:bodyPr>
          <a:lstStyle/>
          <a:p>
            <a:r>
              <a:rPr lang="en-US" dirty="0" smtClean="0">
                <a:latin typeface="Didot"/>
                <a:cs typeface="Didot"/>
              </a:rPr>
              <a:t>1860-1925</a:t>
            </a:r>
          </a:p>
          <a:p>
            <a:r>
              <a:rPr lang="en-US" dirty="0" smtClean="0">
                <a:latin typeface="Didot"/>
                <a:cs typeface="Didot"/>
              </a:rPr>
              <a:t>Ran for President 3 times (1896, 1900, 1908)</a:t>
            </a:r>
          </a:p>
          <a:p>
            <a:r>
              <a:rPr lang="en-US" dirty="0" smtClean="0">
                <a:latin typeface="Didot"/>
                <a:cs typeface="Didot"/>
              </a:rPr>
              <a:t>Was the U.S. Secretary of State under Wilson from 1913 to 1915.</a:t>
            </a:r>
          </a:p>
          <a:p>
            <a:r>
              <a:rPr lang="en-US" dirty="0" smtClean="0">
                <a:latin typeface="Didot"/>
                <a:cs typeface="Didot"/>
              </a:rPr>
              <a:t>Was a devout Christian, </a:t>
            </a:r>
            <a:r>
              <a:rPr lang="en-US" dirty="0" err="1" smtClean="0">
                <a:latin typeface="Didot"/>
                <a:cs typeface="Didot"/>
              </a:rPr>
              <a:t>silverite</a:t>
            </a:r>
            <a:r>
              <a:rPr lang="en-US" dirty="0" smtClean="0">
                <a:latin typeface="Didot"/>
                <a:cs typeface="Didot"/>
              </a:rPr>
              <a:t>, supporter of popular democracy, a peace advocate, a prohibition, and an opponent of Darwinism.</a:t>
            </a:r>
          </a:p>
          <a:p>
            <a:r>
              <a:rPr lang="en-US" dirty="0" smtClean="0">
                <a:latin typeface="Didot"/>
                <a:cs typeface="Didot"/>
              </a:rPr>
              <a:t>He was one of the best known orators an lecturers of time.</a:t>
            </a:r>
          </a:p>
          <a:p>
            <a:r>
              <a:rPr lang="en-US" dirty="0" smtClean="0">
                <a:latin typeface="Didot"/>
                <a:cs typeface="Didot"/>
              </a:rPr>
              <a:t>Called “The Great Commoner.” </a:t>
            </a:r>
          </a:p>
          <a:p>
            <a:r>
              <a:rPr lang="en-US" dirty="0" smtClean="0">
                <a:latin typeface="Didot"/>
                <a:cs typeface="Didot"/>
              </a:rPr>
              <a:t>Represented the State of Tennessee in the Scopes Monkey Trial in 1920</a:t>
            </a:r>
            <a:endParaRPr lang="en-US" dirty="0">
              <a:latin typeface="Didot"/>
              <a:cs typeface="Didot"/>
            </a:endParaRPr>
          </a:p>
        </p:txBody>
      </p:sp>
      <p:pic>
        <p:nvPicPr>
          <p:cNvPr id="25602" name="Picture 2" descr="http://images.byrnerobotics.com/forum/uploads/SteveOgden/2007-05-05_150212_William_Jennings_Bryan.JPG"/>
          <p:cNvPicPr>
            <a:picLocks noChangeAspect="1" noChangeArrowheads="1"/>
          </p:cNvPicPr>
          <p:nvPr/>
        </p:nvPicPr>
        <p:blipFill>
          <a:blip r:embed="rId3"/>
          <a:srcRect/>
          <a:stretch>
            <a:fillRect/>
          </a:stretch>
        </p:blipFill>
        <p:spPr bwMode="auto">
          <a:xfrm>
            <a:off x="5527675" y="1143000"/>
            <a:ext cx="3590925" cy="54102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Cross of Gold Speech</a:t>
            </a:r>
            <a:endParaRPr lang="en-US" dirty="0">
              <a:latin typeface="Didot"/>
              <a:cs typeface="Didot"/>
            </a:endParaRPr>
          </a:p>
        </p:txBody>
      </p:sp>
      <p:sp>
        <p:nvSpPr>
          <p:cNvPr id="3" name="Content Placeholder 2"/>
          <p:cNvSpPr>
            <a:spLocks noGrp="1"/>
          </p:cNvSpPr>
          <p:nvPr>
            <p:ph idx="1"/>
          </p:nvPr>
        </p:nvSpPr>
        <p:spPr>
          <a:xfrm>
            <a:off x="304800" y="1371600"/>
            <a:ext cx="7848600" cy="5029200"/>
          </a:xfrm>
        </p:spPr>
        <p:txBody>
          <a:bodyPr>
            <a:normAutofit fontScale="62500" lnSpcReduction="20000"/>
          </a:bodyPr>
          <a:lstStyle/>
          <a:p>
            <a:pPr lvl="0"/>
            <a:r>
              <a:rPr lang="en-US" dirty="0">
                <a:latin typeface="Didot"/>
                <a:cs typeface="Didot"/>
              </a:rPr>
              <a:t>At the democratic convention </a:t>
            </a:r>
            <a:endParaRPr lang="en-US" dirty="0" smtClean="0">
              <a:latin typeface="Didot"/>
              <a:cs typeface="Didot"/>
            </a:endParaRPr>
          </a:p>
          <a:p>
            <a:pPr marL="0" lvl="0" indent="0">
              <a:buNone/>
            </a:pPr>
            <a:r>
              <a:rPr lang="en-US" dirty="0">
                <a:latin typeface="Didot"/>
                <a:cs typeface="Didot"/>
              </a:rPr>
              <a:t> </a:t>
            </a:r>
            <a:r>
              <a:rPr lang="en-US" dirty="0" smtClean="0">
                <a:latin typeface="Didot"/>
                <a:cs typeface="Didot"/>
              </a:rPr>
              <a:t>    Bryan </a:t>
            </a:r>
            <a:r>
              <a:rPr lang="en-US" dirty="0">
                <a:latin typeface="Didot"/>
                <a:cs typeface="Didot"/>
              </a:rPr>
              <a:t>made what is perhaps the </a:t>
            </a:r>
            <a:endParaRPr lang="en-US" dirty="0" smtClean="0">
              <a:latin typeface="Didot"/>
              <a:cs typeface="Didot"/>
            </a:endParaRPr>
          </a:p>
          <a:p>
            <a:pPr marL="0" lvl="0" indent="0">
              <a:buNone/>
            </a:pPr>
            <a:r>
              <a:rPr lang="en-US" dirty="0">
                <a:latin typeface="Didot"/>
                <a:cs typeface="Didot"/>
              </a:rPr>
              <a:t> </a:t>
            </a:r>
            <a:r>
              <a:rPr lang="en-US" dirty="0" smtClean="0">
                <a:latin typeface="Didot"/>
                <a:cs typeface="Didot"/>
              </a:rPr>
              <a:t>    most </a:t>
            </a:r>
            <a:r>
              <a:rPr lang="en-US" dirty="0">
                <a:latin typeface="Didot"/>
                <a:cs typeface="Didot"/>
              </a:rPr>
              <a:t>famous Democratic </a:t>
            </a:r>
            <a:endParaRPr lang="en-US" dirty="0" smtClean="0">
              <a:latin typeface="Didot"/>
              <a:cs typeface="Didot"/>
            </a:endParaRPr>
          </a:p>
          <a:p>
            <a:pPr marL="0" lvl="0" indent="0">
              <a:buNone/>
            </a:pPr>
            <a:r>
              <a:rPr lang="en-US" dirty="0">
                <a:latin typeface="Didot"/>
                <a:cs typeface="Didot"/>
              </a:rPr>
              <a:t> </a:t>
            </a:r>
            <a:r>
              <a:rPr lang="en-US" dirty="0" smtClean="0">
                <a:latin typeface="Didot"/>
                <a:cs typeface="Didot"/>
              </a:rPr>
              <a:t>    convention </a:t>
            </a:r>
            <a:r>
              <a:rPr lang="en-US" dirty="0">
                <a:latin typeface="Didot"/>
                <a:cs typeface="Didot"/>
              </a:rPr>
              <a:t>speech ever. </a:t>
            </a:r>
            <a:endParaRPr lang="en-US" dirty="0"/>
          </a:p>
          <a:p>
            <a:r>
              <a:rPr lang="en-US" dirty="0" smtClean="0">
                <a:latin typeface="Didot"/>
                <a:cs typeface="Didot"/>
              </a:rPr>
              <a:t>“If </a:t>
            </a:r>
            <a:r>
              <a:rPr lang="en-US" dirty="0">
                <a:latin typeface="Didot"/>
                <a:cs typeface="Didot"/>
              </a:rPr>
              <a:t>they dare to come out in the </a:t>
            </a:r>
            <a:endParaRPr lang="en-US" dirty="0" smtClean="0">
              <a:latin typeface="Didot"/>
              <a:cs typeface="Didot"/>
            </a:endParaRPr>
          </a:p>
          <a:p>
            <a:pPr marL="0" indent="0">
              <a:buNone/>
            </a:pPr>
            <a:r>
              <a:rPr lang="en-US" dirty="0" smtClean="0">
                <a:latin typeface="Didot"/>
                <a:cs typeface="Didot"/>
              </a:rPr>
              <a:t>    open </a:t>
            </a:r>
            <a:r>
              <a:rPr lang="en-US" dirty="0">
                <a:latin typeface="Didot"/>
                <a:cs typeface="Didot"/>
              </a:rPr>
              <a:t>field and defend the gold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standard </a:t>
            </a:r>
            <a:r>
              <a:rPr lang="en-US" dirty="0">
                <a:latin typeface="Didot"/>
                <a:cs typeface="Didot"/>
              </a:rPr>
              <a:t>as a good thing, we shall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fight </a:t>
            </a:r>
            <a:r>
              <a:rPr lang="en-US" dirty="0">
                <a:latin typeface="Didot"/>
                <a:cs typeface="Didot"/>
              </a:rPr>
              <a:t>them to the uttermost, having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behind </a:t>
            </a:r>
            <a:r>
              <a:rPr lang="en-US" dirty="0">
                <a:latin typeface="Didot"/>
                <a:cs typeface="Didot"/>
              </a:rPr>
              <a:t>us the producing masses of the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nation </a:t>
            </a:r>
            <a:r>
              <a:rPr lang="en-US" dirty="0">
                <a:latin typeface="Didot"/>
                <a:cs typeface="Didot"/>
              </a:rPr>
              <a:t>and the world. Having behind </a:t>
            </a:r>
            <a:endParaRPr lang="en-US" dirty="0" smtClean="0">
              <a:latin typeface="Didot"/>
              <a:cs typeface="Didot"/>
            </a:endParaRPr>
          </a:p>
          <a:p>
            <a:pPr marL="287338" indent="-287338">
              <a:buNone/>
            </a:pPr>
            <a:r>
              <a:rPr lang="en-US" dirty="0">
                <a:latin typeface="Didot"/>
                <a:cs typeface="Didot"/>
              </a:rPr>
              <a:t> </a:t>
            </a:r>
            <a:r>
              <a:rPr lang="en-US" dirty="0" smtClean="0">
                <a:latin typeface="Didot"/>
                <a:cs typeface="Didot"/>
              </a:rPr>
              <a:t>   us </a:t>
            </a:r>
            <a:r>
              <a:rPr lang="en-US" dirty="0">
                <a:latin typeface="Didot"/>
                <a:cs typeface="Didot"/>
              </a:rPr>
              <a:t>the </a:t>
            </a:r>
            <a:r>
              <a:rPr lang="en-US" dirty="0" smtClean="0">
                <a:latin typeface="Didot"/>
                <a:cs typeface="Didot"/>
              </a:rPr>
              <a:t>commercial interests </a:t>
            </a:r>
            <a:r>
              <a:rPr lang="en-US" dirty="0">
                <a:latin typeface="Didot"/>
                <a:cs typeface="Didot"/>
              </a:rPr>
              <a:t>and the laboring interests and all the toiling masses, </a:t>
            </a:r>
            <a:r>
              <a:rPr lang="en-US" dirty="0" smtClean="0">
                <a:latin typeface="Didot"/>
                <a:cs typeface="Didot"/>
              </a:rPr>
              <a:t>we    shall </a:t>
            </a:r>
            <a:r>
              <a:rPr lang="en-US" dirty="0">
                <a:latin typeface="Didot"/>
                <a:cs typeface="Didot"/>
              </a:rPr>
              <a:t>answer their demands for a gold standard by saying to them, you shall not press down upon the brow of labor this crown of thorns. You shall not crucify mankind upon a cross of gold</a:t>
            </a:r>
            <a:r>
              <a:rPr lang="en-US" dirty="0" smtClean="0">
                <a:latin typeface="Didot"/>
                <a:cs typeface="Didot"/>
              </a:rPr>
              <a:t>.”</a:t>
            </a:r>
          </a:p>
          <a:p>
            <a:r>
              <a:rPr lang="en-US" dirty="0" smtClean="0">
                <a:latin typeface="Didot"/>
                <a:cs typeface="Didot"/>
              </a:rPr>
              <a:t>Audio </a:t>
            </a:r>
            <a:r>
              <a:rPr lang="en-US" dirty="0">
                <a:latin typeface="Didot"/>
                <a:cs typeface="Didot"/>
              </a:rPr>
              <a:t>Rerecording: http://</a:t>
            </a:r>
            <a:r>
              <a:rPr lang="en-US" dirty="0" err="1">
                <a:latin typeface="Didot"/>
                <a:cs typeface="Didot"/>
              </a:rPr>
              <a:t>historymatters.gmu.edu</a:t>
            </a:r>
            <a:r>
              <a:rPr lang="en-US" dirty="0">
                <a:latin typeface="Didot"/>
                <a:cs typeface="Didot"/>
              </a:rPr>
              <a:t>/d/5354/</a:t>
            </a:r>
          </a:p>
          <a:p>
            <a:endParaRPr lang="en-US" dirty="0"/>
          </a:p>
        </p:txBody>
      </p:sp>
      <p:pic>
        <p:nvPicPr>
          <p:cNvPr id="6" name="Picture 3" descr="WilliamJenningsBryan"/>
          <p:cNvPicPr>
            <a:picLocks noChangeAspect="1" noChangeArrowheads="1"/>
          </p:cNvPicPr>
          <p:nvPr/>
        </p:nvPicPr>
        <p:blipFill>
          <a:blip r:embed="rId3">
            <a:lum contrast="12000"/>
            <a:extLst>
              <a:ext uri="{28A0092B-C50C-407E-A947-70E740481C1C}">
                <a14:useLocalDpi xmlns:a14="http://schemas.microsoft.com/office/drawing/2010/main" val="0"/>
              </a:ext>
            </a:extLst>
          </a:blip>
          <a:srcRect l="10170"/>
          <a:stretch>
            <a:fillRect/>
          </a:stretch>
        </p:blipFill>
        <p:spPr bwMode="auto">
          <a:xfrm>
            <a:off x="5181600" y="1371600"/>
            <a:ext cx="3811036" cy="2968625"/>
          </a:xfrm>
          <a:prstGeom prst="rect">
            <a:avLst/>
          </a:prstGeom>
          <a:noFill/>
          <a:ln w="9525">
            <a:solidFill>
              <a:srgbClr val="787878"/>
            </a:solidFill>
            <a:miter lim="800000"/>
            <a:headEnd/>
            <a:tailEnd/>
          </a:ln>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Cross of Gold Speech </a:t>
            </a:r>
            <a:endParaRPr lang="en-US" dirty="0">
              <a:latin typeface="Didot"/>
              <a:cs typeface="Didot"/>
            </a:endParaRPr>
          </a:p>
        </p:txBody>
      </p:sp>
      <p:sp>
        <p:nvSpPr>
          <p:cNvPr id="3" name="Content Placeholder 2"/>
          <p:cNvSpPr>
            <a:spLocks noGrp="1"/>
          </p:cNvSpPr>
          <p:nvPr>
            <p:ph idx="1"/>
          </p:nvPr>
        </p:nvSpPr>
        <p:spPr>
          <a:xfrm>
            <a:off x="304800" y="1295400"/>
            <a:ext cx="8229600" cy="4525963"/>
          </a:xfrm>
        </p:spPr>
        <p:txBody>
          <a:bodyPr>
            <a:normAutofit/>
          </a:bodyPr>
          <a:lstStyle/>
          <a:p>
            <a:r>
              <a:rPr lang="en-US" sz="2400" dirty="0" smtClean="0">
                <a:latin typeface="Didot"/>
                <a:cs typeface="Didot"/>
              </a:rPr>
              <a:t>Significance of speech:</a:t>
            </a:r>
          </a:p>
          <a:p>
            <a:endParaRPr lang="en-US" sz="1800" dirty="0" smtClean="0"/>
          </a:p>
          <a:p>
            <a:endParaRPr lang="en-US" sz="1800" dirty="0" smtClean="0"/>
          </a:p>
          <a:p>
            <a:endParaRPr lang="en-US" sz="1800" dirty="0"/>
          </a:p>
          <a:p>
            <a:endParaRPr lang="en-US" sz="1800" dirty="0"/>
          </a:p>
        </p:txBody>
      </p:sp>
      <p:pic>
        <p:nvPicPr>
          <p:cNvPr id="4" name="Picture 2" descr="http://upload.wikimedia.org/wikipedia/en/thumb/1/1d/Cross_cartoon.jpg/200px-Cross_cartoon.jpg">
            <a:hlinkClick r:id="rId2" tooltip="A Republican satire on Bryan's &quot;Cross of Gold&quot; speech."/>
          </p:cNvPr>
          <p:cNvPicPr>
            <a:picLocks noChangeAspect="1" noChangeArrowheads="1"/>
          </p:cNvPicPr>
          <p:nvPr/>
        </p:nvPicPr>
        <p:blipFill>
          <a:blip r:embed="rId3"/>
          <a:srcRect/>
          <a:stretch>
            <a:fillRect/>
          </a:stretch>
        </p:blipFill>
        <p:spPr bwMode="auto">
          <a:xfrm>
            <a:off x="4953000" y="990600"/>
            <a:ext cx="4422754" cy="5550535"/>
          </a:xfrm>
          <a:prstGeom prst="rect">
            <a:avLst/>
          </a:prstGeom>
          <a:noFill/>
        </p:spPr>
      </p:pic>
      <p:sp>
        <p:nvSpPr>
          <p:cNvPr id="6" name="TextBox 5"/>
          <p:cNvSpPr txBox="1"/>
          <p:nvPr/>
        </p:nvSpPr>
        <p:spPr>
          <a:xfrm>
            <a:off x="228600" y="2133600"/>
            <a:ext cx="4495800" cy="3693319"/>
          </a:xfrm>
          <a:prstGeom prst="rect">
            <a:avLst/>
          </a:prstGeom>
          <a:noFill/>
        </p:spPr>
        <p:txBody>
          <a:bodyPr wrap="square" rtlCol="0">
            <a:spAutoFit/>
          </a:bodyPr>
          <a:lstStyle/>
          <a:p>
            <a:r>
              <a:rPr lang="en-US" dirty="0"/>
              <a:t>Despite his defeat, Bryan’s speech is considered one of the most famous political addresses in American history. Uncompromising in his beliefs and appealing to laborers, miners, and farmers, Bryan’s speech would solidify these voters in the Democratic Party and inspire subsequent politicians—including Huey Long, whose “Every Man a King” speech which was modeled after Bryan’s, and Franklin Delano Roosevelt whose New Deal program advocated government welfare for the masses. </a:t>
            </a:r>
            <a:endParaRPr lang="en-US" dirty="0">
              <a:latin typeface="Didot"/>
              <a:cs typeface="Didot"/>
            </a:endParaRPr>
          </a:p>
        </p:txBody>
      </p:sp>
    </p:spTree>
    <p:extLst>
      <p:ext uri="{BB962C8B-B14F-4D97-AF65-F5344CB8AC3E}">
        <p14:creationId xmlns:p14="http://schemas.microsoft.com/office/powerpoint/2010/main" val="10084432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latin typeface="Didot"/>
                <a:cs typeface="Didot"/>
              </a:rPr>
              <a:t>Populists Put Up Bryan Too!</a:t>
            </a:r>
            <a:endParaRPr lang="en-US" dirty="0">
              <a:latin typeface="Didot"/>
              <a:cs typeface="Didot"/>
            </a:endParaRPr>
          </a:p>
        </p:txBody>
      </p:sp>
      <p:sp>
        <p:nvSpPr>
          <p:cNvPr id="3" name="Content Placeholder 2"/>
          <p:cNvSpPr>
            <a:spLocks noGrp="1"/>
          </p:cNvSpPr>
          <p:nvPr>
            <p:ph idx="1"/>
          </p:nvPr>
        </p:nvSpPr>
        <p:spPr>
          <a:xfrm>
            <a:off x="228600" y="1066800"/>
            <a:ext cx="5029200" cy="5486400"/>
          </a:xfrm>
        </p:spPr>
        <p:txBody>
          <a:bodyPr>
            <a:normAutofit lnSpcReduction="10000"/>
          </a:bodyPr>
          <a:lstStyle/>
          <a:p>
            <a:pPr lvl="0"/>
            <a:r>
              <a:rPr lang="en-US" dirty="0">
                <a:latin typeface="Didot"/>
                <a:cs typeface="Didot"/>
              </a:rPr>
              <a:t>The populists are so impressed with Bryan and the fact that he is endorsing silver, that they also nominate Bryan for president.  </a:t>
            </a:r>
          </a:p>
          <a:p>
            <a:pPr lvl="0"/>
            <a:r>
              <a:rPr lang="en-US" dirty="0">
                <a:latin typeface="Didot"/>
                <a:cs typeface="Didot"/>
              </a:rPr>
              <a:t>The populists saw Bryan and his belief that money should be backed by silver as their ticket out of debt.  </a:t>
            </a:r>
          </a:p>
          <a:p>
            <a:endParaRPr lang="en-US" dirty="0"/>
          </a:p>
        </p:txBody>
      </p:sp>
      <p:pic>
        <p:nvPicPr>
          <p:cNvPr id="4" name="Picture 3"/>
          <p:cNvPicPr>
            <a:picLocks noChangeAspect="1"/>
          </p:cNvPicPr>
          <p:nvPr/>
        </p:nvPicPr>
        <p:blipFill>
          <a:blip r:embed="rId2"/>
          <a:stretch>
            <a:fillRect/>
          </a:stretch>
        </p:blipFill>
        <p:spPr>
          <a:xfrm>
            <a:off x="5334000" y="1905000"/>
            <a:ext cx="3683000" cy="2909352"/>
          </a:xfrm>
          <a:prstGeom prst="rect">
            <a:avLst/>
          </a:prstGeom>
        </p:spPr>
      </p:pic>
    </p:spTree>
    <p:extLst>
      <p:ext uri="{BB962C8B-B14F-4D97-AF65-F5344CB8AC3E}">
        <p14:creationId xmlns:p14="http://schemas.microsoft.com/office/powerpoint/2010/main" val="700547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i="1" dirty="0" smtClean="0">
                <a:latin typeface="Didot"/>
                <a:cs typeface="Didot"/>
              </a:rPr>
              <a:t>Story of Populism begins with Story of Agriculture after the Civil War….</a:t>
            </a:r>
            <a:endParaRPr lang="en-US" i="1" dirty="0">
              <a:latin typeface="Didot"/>
              <a:cs typeface="Didot"/>
            </a:endParaRP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053419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Election of 1896</a:t>
            </a:r>
            <a:endParaRPr lang="en-US" dirty="0">
              <a:latin typeface="Didot"/>
              <a:cs typeface="Didot"/>
            </a:endParaRPr>
          </a:p>
        </p:txBody>
      </p:sp>
      <p:sp>
        <p:nvSpPr>
          <p:cNvPr id="3" name="Content Placeholder 2"/>
          <p:cNvSpPr>
            <a:spLocks noGrp="1"/>
          </p:cNvSpPr>
          <p:nvPr>
            <p:ph idx="1"/>
          </p:nvPr>
        </p:nvSpPr>
        <p:spPr/>
        <p:txBody>
          <a:bodyPr/>
          <a:lstStyle/>
          <a:p>
            <a:endParaRPr lang="en-US"/>
          </a:p>
        </p:txBody>
      </p:sp>
      <p:pic>
        <p:nvPicPr>
          <p:cNvPr id="10242" name="Picture 2" descr="Election 1896 Results.jpg"/>
          <p:cNvPicPr>
            <a:picLocks noChangeAspect="1" noChangeArrowheads="1"/>
          </p:cNvPicPr>
          <p:nvPr/>
        </p:nvPicPr>
        <p:blipFill>
          <a:blip r:embed="rId3"/>
          <a:srcRect/>
          <a:stretch>
            <a:fillRect/>
          </a:stretch>
        </p:blipFill>
        <p:spPr bwMode="auto">
          <a:xfrm>
            <a:off x="228600" y="1219200"/>
            <a:ext cx="8693150" cy="56388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Election of 1896: Significance</a:t>
            </a:r>
            <a:endParaRPr lang="en-US"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41364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28110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Significance of Populism?</a:t>
            </a:r>
            <a:endParaRPr lang="en-US" dirty="0">
              <a:latin typeface="Didot"/>
              <a:cs typeface="Didot"/>
            </a:endParaRPr>
          </a:p>
        </p:txBody>
      </p:sp>
      <p:sp>
        <p:nvSpPr>
          <p:cNvPr id="3" name="Content Placeholder 2"/>
          <p:cNvSpPr>
            <a:spLocks noGrp="1"/>
          </p:cNvSpPr>
          <p:nvPr>
            <p:ph idx="1"/>
          </p:nvPr>
        </p:nvSpPr>
        <p:spPr>
          <a:xfrm>
            <a:off x="457200" y="1447800"/>
            <a:ext cx="8229600" cy="4525963"/>
          </a:xfrm>
        </p:spPr>
        <p:txBody>
          <a:bodyPr/>
          <a:lstStyle/>
          <a:p>
            <a:r>
              <a:rPr lang="en-US" dirty="0">
                <a:latin typeface="Didot"/>
                <a:cs typeface="Didot"/>
              </a:rPr>
              <a:t>Why wasn’t it successful?</a:t>
            </a:r>
          </a:p>
          <a:p>
            <a:r>
              <a:rPr lang="en-US" dirty="0">
                <a:latin typeface="Didot"/>
                <a:cs typeface="Didot"/>
              </a:rPr>
              <a:t>What was its legacy on </a:t>
            </a:r>
            <a:r>
              <a:rPr lang="en-US" dirty="0" smtClean="0">
                <a:latin typeface="Didot"/>
                <a:cs typeface="Didot"/>
              </a:rPr>
              <a:t>shifting </a:t>
            </a:r>
            <a:r>
              <a:rPr lang="en-US" dirty="0">
                <a:latin typeface="Didot"/>
                <a:cs typeface="Didot"/>
              </a:rPr>
              <a:t>size and scope </a:t>
            </a:r>
            <a:r>
              <a:rPr lang="en-US" dirty="0" smtClean="0">
                <a:latin typeface="Didot"/>
                <a:cs typeface="Didot"/>
              </a:rPr>
              <a:t>of </a:t>
            </a:r>
            <a:r>
              <a:rPr lang="en-US" dirty="0">
                <a:latin typeface="Didot"/>
                <a:cs typeface="Didot"/>
              </a:rPr>
              <a:t>the national </a:t>
            </a:r>
            <a:r>
              <a:rPr lang="en-US" dirty="0" smtClean="0">
                <a:latin typeface="Didot"/>
                <a:cs typeface="Didot"/>
              </a:rPr>
              <a:t>government</a:t>
            </a:r>
            <a:r>
              <a:rPr lang="en-US" dirty="0">
                <a:latin typeface="Didot"/>
                <a:cs typeface="Didot"/>
              </a:rPr>
              <a:t>?</a:t>
            </a:r>
          </a:p>
        </p:txBody>
      </p:sp>
      <p:pic>
        <p:nvPicPr>
          <p:cNvPr id="4" name="Picture 3"/>
          <p:cNvPicPr>
            <a:picLocks noChangeAspect="1"/>
          </p:cNvPicPr>
          <p:nvPr/>
        </p:nvPicPr>
        <p:blipFill>
          <a:blip r:embed="rId2"/>
          <a:stretch>
            <a:fillRect/>
          </a:stretch>
        </p:blipFill>
        <p:spPr>
          <a:xfrm>
            <a:off x="2133600" y="3200400"/>
            <a:ext cx="4597400" cy="3448050"/>
          </a:xfrm>
          <a:prstGeom prst="rect">
            <a:avLst/>
          </a:prstGeom>
        </p:spPr>
      </p:pic>
    </p:spTree>
    <p:extLst>
      <p:ext uri="{BB962C8B-B14F-4D97-AF65-F5344CB8AC3E}">
        <p14:creationId xmlns:p14="http://schemas.microsoft.com/office/powerpoint/2010/main" val="15519398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of Populism	</a:t>
            </a:r>
            <a:endParaRPr lang="en-US" dirty="0"/>
          </a:p>
        </p:txBody>
      </p:sp>
      <p:sp>
        <p:nvSpPr>
          <p:cNvPr id="3" name="Content Placeholder 2"/>
          <p:cNvSpPr>
            <a:spLocks noGrp="1"/>
          </p:cNvSpPr>
          <p:nvPr>
            <p:ph idx="1"/>
          </p:nvPr>
        </p:nvSpPr>
        <p:spPr/>
        <p:txBody>
          <a:bodyPr>
            <a:normAutofit/>
          </a:bodyPr>
          <a:lstStyle/>
          <a:p>
            <a:r>
              <a:rPr lang="en-US" dirty="0"/>
              <a:t>Some historians see the populists as forward-looking liberal reformers. </a:t>
            </a:r>
            <a:endParaRPr lang="en-US" dirty="0" smtClean="0"/>
          </a:p>
          <a:p>
            <a:r>
              <a:rPr lang="en-US" dirty="0" smtClean="0"/>
              <a:t>Others </a:t>
            </a:r>
            <a:r>
              <a:rPr lang="en-US" dirty="0"/>
              <a:t>view them as reactionaries trying to recapture an idyllic and utopian past. </a:t>
            </a:r>
            <a:endParaRPr lang="en-US" dirty="0" smtClean="0"/>
          </a:p>
          <a:p>
            <a:r>
              <a:rPr lang="en-US" dirty="0" smtClean="0"/>
              <a:t>For </a:t>
            </a:r>
            <a:r>
              <a:rPr lang="en-US" dirty="0"/>
              <a:t>some they are radicals out to restructure American </a:t>
            </a:r>
            <a:r>
              <a:rPr lang="en-US" dirty="0" smtClean="0"/>
              <a:t>life.</a:t>
            </a:r>
          </a:p>
          <a:p>
            <a:r>
              <a:rPr lang="en-US" dirty="0"/>
              <a:t>F</a:t>
            </a:r>
            <a:r>
              <a:rPr lang="en-US" dirty="0" smtClean="0"/>
              <a:t>or </a:t>
            </a:r>
            <a:r>
              <a:rPr lang="en-US" dirty="0"/>
              <a:t>others they are economically hard-pressed agrarians seeking government relief. </a:t>
            </a:r>
          </a:p>
        </p:txBody>
      </p:sp>
    </p:spTree>
    <p:extLst>
      <p:ext uri="{BB962C8B-B14F-4D97-AF65-F5344CB8AC3E}">
        <p14:creationId xmlns:p14="http://schemas.microsoft.com/office/powerpoint/2010/main" val="378288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94382"/>
            <a:ext cx="4038600" cy="1077218"/>
          </a:xfrm>
          <a:prstGeom prst="rect">
            <a:avLst/>
          </a:prstGeom>
          <a:noFill/>
          <a:ln>
            <a:solidFill>
              <a:schemeClr val="tx1"/>
            </a:solidFill>
          </a:ln>
        </p:spPr>
        <p:txBody>
          <a:bodyPr wrap="square" rtlCol="0">
            <a:spAutoFit/>
          </a:bodyPr>
          <a:lstStyle/>
          <a:p>
            <a:r>
              <a:rPr lang="en-US" sz="3200" b="1" dirty="0" smtClean="0">
                <a:latin typeface="Didot"/>
                <a:cs typeface="Didot"/>
              </a:rPr>
              <a:t>Problems Facing Farmers 1865-1900</a:t>
            </a:r>
            <a:endParaRPr lang="en-US" sz="3200" b="1" dirty="0">
              <a:latin typeface="Didot"/>
              <a:cs typeface="Didot"/>
            </a:endParaRPr>
          </a:p>
        </p:txBody>
      </p:sp>
      <p:pic>
        <p:nvPicPr>
          <p:cNvPr id="44034" name="Picture 2" descr="http://staffwww.fullcoll.edu/tmorris/elements_of_ecology/images/drought_corn.jpg"/>
          <p:cNvPicPr>
            <a:picLocks noChangeAspect="1" noChangeArrowheads="1"/>
          </p:cNvPicPr>
          <p:nvPr/>
        </p:nvPicPr>
        <p:blipFill>
          <a:blip r:embed="rId3"/>
          <a:srcRect/>
          <a:stretch>
            <a:fillRect/>
          </a:stretch>
        </p:blipFill>
        <p:spPr bwMode="auto">
          <a:xfrm>
            <a:off x="6172200" y="0"/>
            <a:ext cx="2635785" cy="2743200"/>
          </a:xfrm>
          <a:prstGeom prst="rect">
            <a:avLst/>
          </a:prstGeom>
          <a:noFill/>
        </p:spPr>
      </p:pic>
      <p:pic>
        <p:nvPicPr>
          <p:cNvPr id="44036" name="Picture 4" descr="http://z.about.com/d/history1900s/1/0/b/gd19.gif"/>
          <p:cNvPicPr>
            <a:picLocks noChangeAspect="1" noChangeArrowheads="1"/>
          </p:cNvPicPr>
          <p:nvPr/>
        </p:nvPicPr>
        <p:blipFill>
          <a:blip r:embed="rId4"/>
          <a:srcRect/>
          <a:stretch>
            <a:fillRect/>
          </a:stretch>
        </p:blipFill>
        <p:spPr bwMode="auto">
          <a:xfrm>
            <a:off x="3886200" y="3108960"/>
            <a:ext cx="3702177" cy="3749040"/>
          </a:xfrm>
          <a:prstGeom prst="rect">
            <a:avLst/>
          </a:prstGeom>
          <a:noFill/>
        </p:spPr>
      </p:pic>
      <p:pic>
        <p:nvPicPr>
          <p:cNvPr id="44038" name="Picture 6" descr="http://projects.vassar.edu/1896/tariff.gif"/>
          <p:cNvPicPr>
            <a:picLocks noChangeAspect="1" noChangeArrowheads="1"/>
          </p:cNvPicPr>
          <p:nvPr/>
        </p:nvPicPr>
        <p:blipFill>
          <a:blip r:embed="rId5"/>
          <a:srcRect/>
          <a:stretch>
            <a:fillRect/>
          </a:stretch>
        </p:blipFill>
        <p:spPr bwMode="auto">
          <a:xfrm>
            <a:off x="381000" y="2286000"/>
            <a:ext cx="3092821" cy="4206240"/>
          </a:xfrm>
          <a:prstGeom prst="rect">
            <a:avLst/>
          </a:prstGeom>
          <a:noFill/>
        </p:spPr>
      </p:pic>
      <p:sp>
        <p:nvSpPr>
          <p:cNvPr id="8" name="TextBox 7"/>
          <p:cNvSpPr txBox="1"/>
          <p:nvPr/>
        </p:nvSpPr>
        <p:spPr>
          <a:xfrm>
            <a:off x="1219200" y="1828800"/>
            <a:ext cx="2590800" cy="430887"/>
          </a:xfrm>
          <a:prstGeom prst="rect">
            <a:avLst/>
          </a:prstGeom>
          <a:noFill/>
        </p:spPr>
        <p:txBody>
          <a:bodyPr wrap="square" rtlCol="0">
            <a:spAutoFit/>
          </a:bodyPr>
          <a:lstStyle/>
          <a:p>
            <a:r>
              <a:rPr lang="en-US" sz="2000" b="1" dirty="0" smtClean="0">
                <a:latin typeface="Didot"/>
                <a:cs typeface="Didot"/>
              </a:rPr>
              <a:t>High</a:t>
            </a:r>
            <a:r>
              <a:rPr lang="en-US" b="1" dirty="0" smtClean="0">
                <a:latin typeface="Didot"/>
                <a:cs typeface="Didot"/>
              </a:rPr>
              <a:t> </a:t>
            </a:r>
            <a:r>
              <a:rPr lang="en-US" sz="2200" b="1" dirty="0" smtClean="0">
                <a:latin typeface="Didot"/>
                <a:cs typeface="Didot"/>
              </a:rPr>
              <a:t>Tariff</a:t>
            </a:r>
            <a:endParaRPr lang="en-US" sz="2200" b="1" dirty="0">
              <a:latin typeface="Didot"/>
              <a:cs typeface="Didot"/>
            </a:endParaRPr>
          </a:p>
        </p:txBody>
      </p:sp>
      <p:sp>
        <p:nvSpPr>
          <p:cNvPr id="9" name="TextBox 8"/>
          <p:cNvSpPr txBox="1"/>
          <p:nvPr/>
        </p:nvSpPr>
        <p:spPr>
          <a:xfrm>
            <a:off x="4876800" y="304800"/>
            <a:ext cx="1219200" cy="400110"/>
          </a:xfrm>
          <a:prstGeom prst="rect">
            <a:avLst/>
          </a:prstGeom>
          <a:noFill/>
        </p:spPr>
        <p:txBody>
          <a:bodyPr wrap="square" rtlCol="0">
            <a:spAutoFit/>
          </a:bodyPr>
          <a:lstStyle/>
          <a:p>
            <a:r>
              <a:rPr lang="en-US" sz="2000" b="1" dirty="0" smtClean="0">
                <a:latin typeface="Didot"/>
                <a:cs typeface="Didot"/>
              </a:rPr>
              <a:t>Drought</a:t>
            </a:r>
            <a:endParaRPr lang="en-US" sz="2000" b="1" dirty="0">
              <a:latin typeface="Didot"/>
              <a:cs typeface="Didot"/>
            </a:endParaRPr>
          </a:p>
        </p:txBody>
      </p:sp>
      <p:sp>
        <p:nvSpPr>
          <p:cNvPr id="10" name="TextBox 9"/>
          <p:cNvSpPr txBox="1"/>
          <p:nvPr/>
        </p:nvSpPr>
        <p:spPr>
          <a:xfrm>
            <a:off x="7467600" y="4038600"/>
            <a:ext cx="1676400" cy="707886"/>
          </a:xfrm>
          <a:prstGeom prst="rect">
            <a:avLst/>
          </a:prstGeom>
          <a:noFill/>
        </p:spPr>
        <p:txBody>
          <a:bodyPr wrap="square" rtlCol="0">
            <a:spAutoFit/>
          </a:bodyPr>
          <a:lstStyle/>
          <a:p>
            <a:r>
              <a:rPr lang="en-US" sz="2000" b="1" dirty="0" smtClean="0">
                <a:latin typeface="Didot"/>
                <a:cs typeface="Didot"/>
              </a:rPr>
              <a:t>Debt</a:t>
            </a:r>
            <a:r>
              <a:rPr lang="en-US" sz="2000" dirty="0" smtClean="0">
                <a:latin typeface="Didot"/>
                <a:cs typeface="Didot"/>
              </a:rPr>
              <a:t> </a:t>
            </a:r>
            <a:r>
              <a:rPr lang="en-US" sz="2000" b="1" dirty="0" smtClean="0">
                <a:latin typeface="Didot"/>
                <a:cs typeface="Didot"/>
              </a:rPr>
              <a:t>and</a:t>
            </a:r>
            <a:r>
              <a:rPr lang="en-US" sz="2000" dirty="0" smtClean="0">
                <a:latin typeface="Didot"/>
                <a:cs typeface="Didot"/>
              </a:rPr>
              <a:t> </a:t>
            </a:r>
            <a:r>
              <a:rPr lang="en-US" sz="2000" b="1" dirty="0" smtClean="0">
                <a:latin typeface="Didot"/>
                <a:cs typeface="Didot"/>
              </a:rPr>
              <a:t>Foreclosure</a:t>
            </a:r>
            <a:endParaRPr lang="en-US" sz="2000" b="1" dirty="0">
              <a:latin typeface="Didot"/>
              <a:cs typeface="Dido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What are Farmer’s Complaints?  What is Their World-View?</a:t>
            </a:r>
            <a:endParaRPr lang="en-US" dirty="0">
              <a:latin typeface="Didot"/>
              <a:cs typeface="Didot"/>
            </a:endParaRPr>
          </a:p>
        </p:txBody>
      </p:sp>
      <p:sp>
        <p:nvSpPr>
          <p:cNvPr id="3" name="Content Placeholder 2"/>
          <p:cNvSpPr>
            <a:spLocks noGrp="1"/>
          </p:cNvSpPr>
          <p:nvPr>
            <p:ph idx="1"/>
          </p:nvPr>
        </p:nvSpPr>
        <p:spPr/>
        <p:txBody>
          <a:bodyPr/>
          <a:lstStyle/>
          <a:p>
            <a:endParaRPr lang="en-US"/>
          </a:p>
        </p:txBody>
      </p:sp>
      <p:pic>
        <p:nvPicPr>
          <p:cNvPr id="4" name="Picture 3" descr="POl_cartoon-Here Lies Prosperity"/>
          <p:cNvPicPr>
            <a:picLocks noChangeAspect="1" noChangeArrowheads="1"/>
          </p:cNvPicPr>
          <p:nvPr/>
        </p:nvPicPr>
        <p:blipFill>
          <a:blip r:embed="rId2">
            <a:lum contrast="6000"/>
          </a:blip>
          <a:srcRect l="1047" t="4248" r="2618"/>
          <a:stretch>
            <a:fillRect/>
          </a:stretch>
        </p:blipFill>
        <p:spPr bwMode="auto">
          <a:xfrm>
            <a:off x="1219200" y="1683658"/>
            <a:ext cx="7059489" cy="5188856"/>
          </a:xfrm>
          <a:prstGeom prst="rect">
            <a:avLst/>
          </a:prstGeom>
          <a:noFill/>
          <a:ln w="9525">
            <a:solidFill>
              <a:srgbClr val="787878"/>
            </a:solidFill>
            <a:miter lim="800000"/>
            <a:headEnd/>
            <a:tailEnd/>
          </a:ln>
        </p:spPr>
      </p:pic>
    </p:spTree>
    <p:extLst>
      <p:ext uri="{BB962C8B-B14F-4D97-AF65-F5344CB8AC3E}">
        <p14:creationId xmlns:p14="http://schemas.microsoft.com/office/powerpoint/2010/main" val="2216515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0"/>
            <a:ext cx="8229600" cy="1143000"/>
          </a:xfrm>
        </p:spPr>
        <p:txBody>
          <a:bodyPr/>
          <a:lstStyle/>
          <a:p>
            <a:r>
              <a:rPr lang="en-US" dirty="0" smtClean="0">
                <a:latin typeface="Didot"/>
                <a:cs typeface="Didot"/>
              </a:rPr>
              <a:t>Farmers Begin to Organize</a:t>
            </a:r>
            <a:endParaRPr lang="en-US" dirty="0">
              <a:latin typeface="Didot"/>
              <a:cs typeface="Didot"/>
            </a:endParaRPr>
          </a:p>
        </p:txBody>
      </p:sp>
      <p:sp>
        <p:nvSpPr>
          <p:cNvPr id="6" name="Content Placeholder 5"/>
          <p:cNvSpPr>
            <a:spLocks noGrp="1"/>
          </p:cNvSpPr>
          <p:nvPr>
            <p:ph idx="1"/>
          </p:nvPr>
        </p:nvSpPr>
        <p:spPr>
          <a:xfrm>
            <a:off x="304800" y="1066800"/>
            <a:ext cx="3962400" cy="5791200"/>
          </a:xfrm>
        </p:spPr>
        <p:txBody>
          <a:bodyPr>
            <a:noAutofit/>
          </a:bodyPr>
          <a:lstStyle/>
          <a:p>
            <a:r>
              <a:rPr lang="en-US" sz="2100" dirty="0" smtClean="0">
                <a:latin typeface="Didot"/>
                <a:cs typeface="Didot"/>
              </a:rPr>
              <a:t>Many farmers, subscribe to the agrarian myth</a:t>
            </a:r>
          </a:p>
          <a:p>
            <a:r>
              <a:rPr lang="en-US" sz="2100" dirty="0" smtClean="0">
                <a:latin typeface="Didot"/>
                <a:cs typeface="Didot"/>
              </a:rPr>
              <a:t>Try to form organizations with the goal of bringing back this lifestyle to America</a:t>
            </a:r>
          </a:p>
          <a:p>
            <a:r>
              <a:rPr lang="en-US" sz="2100" dirty="0" smtClean="0">
                <a:latin typeface="Didot"/>
                <a:cs typeface="Didot"/>
              </a:rPr>
              <a:t>See businesses “organized” in the form of trusts, workers organized in the form of unions, and decide that they too will organize.</a:t>
            </a:r>
          </a:p>
          <a:p>
            <a:r>
              <a:rPr lang="en-US" sz="2100" dirty="0" smtClean="0">
                <a:latin typeface="Didot"/>
                <a:cs typeface="Didot"/>
              </a:rPr>
              <a:t>Important to note: Farmers view themselves as indispensible, “we feed you all,” yet by the 1880s are only 3% of the working population</a:t>
            </a:r>
            <a:r>
              <a:rPr lang="en-US" sz="2100" dirty="0" smtClean="0"/>
              <a:t>.</a:t>
            </a:r>
            <a:endParaRPr lang="en-US" sz="2100" dirty="0"/>
          </a:p>
        </p:txBody>
      </p:sp>
      <p:pic>
        <p:nvPicPr>
          <p:cNvPr id="4" name="Picture 17" descr="Grange%20Poster"/>
          <p:cNvPicPr>
            <a:picLocks noChangeAspect="1" noChangeArrowheads="1"/>
          </p:cNvPicPr>
          <p:nvPr/>
        </p:nvPicPr>
        <p:blipFill>
          <a:blip r:embed="rId3"/>
          <a:srcRect/>
          <a:stretch>
            <a:fillRect/>
          </a:stretch>
        </p:blipFill>
        <p:spPr>
          <a:xfrm>
            <a:off x="6557228" y="990600"/>
            <a:ext cx="2623058" cy="3048000"/>
          </a:xfrm>
          <a:prstGeom prst="rect">
            <a:avLst/>
          </a:prstGeom>
          <a:noFill/>
          <a:ln/>
        </p:spPr>
      </p:pic>
      <p:pic>
        <p:nvPicPr>
          <p:cNvPr id="7" name="Picture 1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030662"/>
            <a:ext cx="3687652" cy="282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dirty="0" smtClean="0">
                <a:latin typeface="Didot"/>
                <a:cs typeface="Didot"/>
              </a:rPr>
              <a:t>Farmers Alliance Movement</a:t>
            </a:r>
            <a:endParaRPr lang="en-US" dirty="0">
              <a:latin typeface="Didot"/>
              <a:cs typeface="Didot"/>
            </a:endParaRPr>
          </a:p>
        </p:txBody>
      </p:sp>
      <p:sp>
        <p:nvSpPr>
          <p:cNvPr id="3" name="Content Placeholder 2"/>
          <p:cNvSpPr>
            <a:spLocks noGrp="1"/>
          </p:cNvSpPr>
          <p:nvPr>
            <p:ph idx="1"/>
          </p:nvPr>
        </p:nvSpPr>
        <p:spPr>
          <a:xfrm>
            <a:off x="457200" y="1600200"/>
            <a:ext cx="4876800" cy="4953000"/>
          </a:xfrm>
        </p:spPr>
        <p:txBody>
          <a:bodyPr>
            <a:normAutofit fontScale="77500" lnSpcReduction="20000"/>
          </a:bodyPr>
          <a:lstStyle/>
          <a:p>
            <a:r>
              <a:rPr lang="en-US" dirty="0">
                <a:latin typeface="Didot"/>
                <a:cs typeface="Didot"/>
              </a:rPr>
              <a:t>Throughout the United States farmers were organizing together into small farmers’ clubs </a:t>
            </a:r>
            <a:r>
              <a:rPr lang="en-US" dirty="0" smtClean="0">
                <a:latin typeface="Didot"/>
                <a:cs typeface="Didot"/>
              </a:rPr>
              <a:t>These </a:t>
            </a:r>
            <a:r>
              <a:rPr lang="en-US" dirty="0">
                <a:latin typeface="Didot"/>
                <a:cs typeface="Didot"/>
              </a:rPr>
              <a:t>groups were called alliances and they usually were based on region and race.  </a:t>
            </a:r>
            <a:endParaRPr lang="en-US" dirty="0" smtClean="0">
              <a:latin typeface="Didot"/>
              <a:cs typeface="Didot"/>
            </a:endParaRPr>
          </a:p>
          <a:p>
            <a:pPr lvl="1"/>
            <a:r>
              <a:rPr lang="en-US" dirty="0">
                <a:latin typeface="Didot"/>
                <a:cs typeface="Didot"/>
              </a:rPr>
              <a:t>Y</a:t>
            </a:r>
            <a:r>
              <a:rPr lang="en-US" dirty="0" smtClean="0">
                <a:latin typeface="Didot"/>
                <a:cs typeface="Didot"/>
              </a:rPr>
              <a:t>ou </a:t>
            </a:r>
            <a:r>
              <a:rPr lang="en-US" dirty="0">
                <a:latin typeface="Didot"/>
                <a:cs typeface="Didot"/>
              </a:rPr>
              <a:t>might have the Northwest Farmers’ Alliance or the Colored Farmers National Alliance. </a:t>
            </a:r>
          </a:p>
          <a:p>
            <a:r>
              <a:rPr lang="en-US" dirty="0" smtClean="0">
                <a:latin typeface="Didot"/>
                <a:cs typeface="Didot"/>
              </a:rPr>
              <a:t>In </a:t>
            </a:r>
            <a:r>
              <a:rPr lang="en-US" dirty="0">
                <a:latin typeface="Didot"/>
                <a:cs typeface="Didot"/>
              </a:rPr>
              <a:t>1890, farmers’ alliance members helped get 5 US senators, 6 governors, and 46 congressmen elected.  </a:t>
            </a:r>
          </a:p>
          <a:p>
            <a:endParaRPr lang="en-US" dirty="0"/>
          </a:p>
        </p:txBody>
      </p:sp>
      <p:pic>
        <p:nvPicPr>
          <p:cNvPr id="50178" name="Picture 2" descr="http://www.irwinator.com/126/w284x.jpg"/>
          <p:cNvPicPr>
            <a:picLocks noChangeAspect="1" noChangeArrowheads="1"/>
          </p:cNvPicPr>
          <p:nvPr/>
        </p:nvPicPr>
        <p:blipFill>
          <a:blip r:embed="rId3"/>
          <a:srcRect/>
          <a:stretch>
            <a:fillRect/>
          </a:stretch>
        </p:blipFill>
        <p:spPr bwMode="auto">
          <a:xfrm>
            <a:off x="5336721" y="2286000"/>
            <a:ext cx="3796393" cy="2743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Populist Party 1892</a:t>
            </a:r>
            <a:endParaRPr lang="en-US" dirty="0">
              <a:latin typeface="Didot"/>
              <a:cs typeface="Didot"/>
            </a:endParaRPr>
          </a:p>
        </p:txBody>
      </p:sp>
      <p:sp>
        <p:nvSpPr>
          <p:cNvPr id="3" name="Content Placeholder 2"/>
          <p:cNvSpPr>
            <a:spLocks noGrp="1"/>
          </p:cNvSpPr>
          <p:nvPr>
            <p:ph idx="1"/>
          </p:nvPr>
        </p:nvSpPr>
        <p:spPr>
          <a:xfrm>
            <a:off x="457200" y="1600200"/>
            <a:ext cx="4038600" cy="4525963"/>
          </a:xfrm>
        </p:spPr>
        <p:txBody>
          <a:bodyPr>
            <a:normAutofit fontScale="77500" lnSpcReduction="20000"/>
          </a:bodyPr>
          <a:lstStyle/>
          <a:p>
            <a:pPr lvl="0"/>
            <a:r>
              <a:rPr lang="en-US" dirty="0">
                <a:latin typeface="Didot"/>
                <a:cs typeface="Didot"/>
              </a:rPr>
              <a:t>Encouraged by this electoral success, farmers again set their sights on a national coalition.  </a:t>
            </a:r>
          </a:p>
          <a:p>
            <a:pPr lvl="0"/>
            <a:r>
              <a:rPr lang="en-US" dirty="0">
                <a:latin typeface="Didot"/>
                <a:cs typeface="Didot"/>
              </a:rPr>
              <a:t>The three major farmers’ alliance held a convention in Omaha, Nebraska in 1892 and drew up a platform for a national political party, The Populist Party (The People’s Party).</a:t>
            </a:r>
          </a:p>
          <a:p>
            <a:endParaRPr lang="en-US" dirty="0"/>
          </a:p>
        </p:txBody>
      </p:sp>
      <p:pic>
        <p:nvPicPr>
          <p:cNvPr id="52226" name="Picture 2" descr="http://www.nebraskastudies.org/0600/media/0601_030001.gif"/>
          <p:cNvPicPr>
            <a:picLocks noChangeAspect="1" noChangeArrowheads="1"/>
          </p:cNvPicPr>
          <p:nvPr/>
        </p:nvPicPr>
        <p:blipFill>
          <a:blip r:embed="rId3"/>
          <a:srcRect/>
          <a:stretch>
            <a:fillRect/>
          </a:stretch>
        </p:blipFill>
        <p:spPr bwMode="auto">
          <a:xfrm>
            <a:off x="4495800" y="2057400"/>
            <a:ext cx="4372138" cy="2667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What Did the Populists Believe?</a:t>
            </a:r>
            <a:endParaRPr lang="en-US" dirty="0">
              <a:latin typeface="Didot"/>
              <a:cs typeface="Didot"/>
            </a:endParaRPr>
          </a:p>
        </p:txBody>
      </p:sp>
      <p:sp>
        <p:nvSpPr>
          <p:cNvPr id="3" name="Content Placeholder 2"/>
          <p:cNvSpPr>
            <a:spLocks noGrp="1"/>
          </p:cNvSpPr>
          <p:nvPr>
            <p:ph idx="1"/>
          </p:nvPr>
        </p:nvSpPr>
        <p:spPr/>
        <p:txBody>
          <a:bodyPr>
            <a:normAutofit lnSpcReduction="10000"/>
          </a:bodyPr>
          <a:lstStyle/>
          <a:p>
            <a:r>
              <a:rPr lang="en-US" b="1" dirty="0" smtClean="0">
                <a:latin typeface="Didot"/>
                <a:cs typeface="Didot"/>
              </a:rPr>
              <a:t>Platform:</a:t>
            </a:r>
          </a:p>
          <a:p>
            <a:pPr lvl="1"/>
            <a:r>
              <a:rPr lang="en-US" dirty="0" smtClean="0">
                <a:latin typeface="Didot"/>
                <a:cs typeface="Didot"/>
              </a:rPr>
              <a:t>Graduated </a:t>
            </a:r>
            <a:r>
              <a:rPr lang="en-US" dirty="0">
                <a:latin typeface="Didot"/>
                <a:cs typeface="Didot"/>
              </a:rPr>
              <a:t>i</a:t>
            </a:r>
            <a:r>
              <a:rPr lang="en-US" dirty="0" smtClean="0">
                <a:latin typeface="Didot"/>
                <a:cs typeface="Didot"/>
              </a:rPr>
              <a:t>ncome tax</a:t>
            </a:r>
          </a:p>
          <a:p>
            <a:pPr lvl="1"/>
            <a:r>
              <a:rPr lang="en-US" dirty="0" smtClean="0">
                <a:latin typeface="Didot"/>
                <a:cs typeface="Didot"/>
              </a:rPr>
              <a:t>Direct election of senators</a:t>
            </a:r>
          </a:p>
          <a:p>
            <a:pPr lvl="1"/>
            <a:r>
              <a:rPr lang="en-US" dirty="0" smtClean="0">
                <a:latin typeface="Didot"/>
                <a:cs typeface="Didot"/>
              </a:rPr>
              <a:t>8 hour work day</a:t>
            </a:r>
          </a:p>
          <a:p>
            <a:pPr lvl="1"/>
            <a:r>
              <a:rPr lang="en-US" dirty="0" smtClean="0">
                <a:latin typeface="Didot"/>
                <a:cs typeface="Didot"/>
              </a:rPr>
              <a:t>Nationalization of railroads, telegraphs, and telephones </a:t>
            </a:r>
          </a:p>
          <a:p>
            <a:pPr lvl="1"/>
            <a:r>
              <a:rPr lang="en-US" dirty="0" smtClean="0">
                <a:latin typeface="Didot"/>
                <a:cs typeface="Didot"/>
              </a:rPr>
              <a:t>Free coinage of silver</a:t>
            </a:r>
          </a:p>
          <a:p>
            <a:r>
              <a:rPr lang="en-US" dirty="0" smtClean="0">
                <a:latin typeface="Didot"/>
                <a:cs typeface="Didot"/>
              </a:rPr>
              <a:t>Based on this platform, what did the Populist party believe?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What’s Up With Silver?</a:t>
            </a:r>
            <a:endParaRPr lang="en-US" dirty="0">
              <a:latin typeface="Didot"/>
              <a:cs typeface="Didot"/>
            </a:endParaRPr>
          </a:p>
        </p:txBody>
      </p:sp>
      <p:sp>
        <p:nvSpPr>
          <p:cNvPr id="3" name="Content Placeholder 2"/>
          <p:cNvSpPr>
            <a:spLocks noGrp="1"/>
          </p:cNvSpPr>
          <p:nvPr>
            <p:ph idx="1"/>
          </p:nvPr>
        </p:nvSpPr>
        <p:spPr>
          <a:xfrm>
            <a:off x="381000" y="1219200"/>
            <a:ext cx="8229600" cy="5638800"/>
          </a:xfrm>
        </p:spPr>
        <p:txBody>
          <a:bodyPr>
            <a:normAutofit fontScale="92500" lnSpcReduction="10000"/>
          </a:bodyPr>
          <a:lstStyle/>
          <a:p>
            <a:pPr>
              <a:buNone/>
            </a:pPr>
            <a:endParaRPr lang="en-US" sz="2600" dirty="0">
              <a:latin typeface="Didot"/>
              <a:cs typeface="Didot"/>
            </a:endParaRPr>
          </a:p>
          <a:p>
            <a:r>
              <a:rPr lang="en-US" sz="2600" dirty="0">
                <a:latin typeface="Didot"/>
                <a:cs typeface="Didot"/>
              </a:rPr>
              <a:t>In 1893 United States had a paper money currency, just like we have today.  Those dollar bills had value or worth, because they were backed by gold.  </a:t>
            </a:r>
          </a:p>
          <a:p>
            <a:r>
              <a:rPr lang="en-US" sz="2600" dirty="0">
                <a:latin typeface="Didot"/>
                <a:cs typeface="Didot"/>
              </a:rPr>
              <a:t>To oversimplify, each dollar </a:t>
            </a:r>
            <a:endParaRPr lang="en-US" sz="2600" dirty="0" smtClean="0">
              <a:latin typeface="Didot"/>
              <a:cs typeface="Didot"/>
            </a:endParaRPr>
          </a:p>
          <a:p>
            <a:pPr marL="0" indent="0">
              <a:buNone/>
            </a:pPr>
            <a:r>
              <a:rPr lang="en-US" sz="2600" dirty="0" smtClean="0">
                <a:latin typeface="Didot"/>
                <a:cs typeface="Didot"/>
              </a:rPr>
              <a:t>    bill </a:t>
            </a:r>
            <a:r>
              <a:rPr lang="en-US" sz="2600" dirty="0">
                <a:latin typeface="Didot"/>
                <a:cs typeface="Didot"/>
              </a:rPr>
              <a:t>that was floating around </a:t>
            </a:r>
            <a:endParaRPr lang="en-US" sz="2600" dirty="0" smtClean="0">
              <a:latin typeface="Didot"/>
              <a:cs typeface="Didot"/>
            </a:endParaRPr>
          </a:p>
          <a:p>
            <a:pPr marL="0" indent="0">
              <a:buNone/>
            </a:pPr>
            <a:r>
              <a:rPr lang="en-US" sz="2600" dirty="0">
                <a:latin typeface="Didot"/>
                <a:cs typeface="Didot"/>
              </a:rPr>
              <a:t> </a:t>
            </a:r>
            <a:r>
              <a:rPr lang="en-US" sz="2600" dirty="0" smtClean="0">
                <a:latin typeface="Didot"/>
                <a:cs typeface="Didot"/>
              </a:rPr>
              <a:t>   the </a:t>
            </a:r>
            <a:r>
              <a:rPr lang="en-US" sz="2600" dirty="0">
                <a:latin typeface="Didot"/>
                <a:cs typeface="Didot"/>
              </a:rPr>
              <a:t>economy could in theory </a:t>
            </a:r>
            <a:endParaRPr lang="en-US" sz="2600" dirty="0" smtClean="0">
              <a:latin typeface="Didot"/>
              <a:cs typeface="Didot"/>
            </a:endParaRPr>
          </a:p>
          <a:p>
            <a:pPr marL="0" indent="0">
              <a:buNone/>
            </a:pPr>
            <a:r>
              <a:rPr lang="en-US" sz="2600" dirty="0">
                <a:latin typeface="Didot"/>
                <a:cs typeface="Didot"/>
              </a:rPr>
              <a:t> </a:t>
            </a:r>
            <a:r>
              <a:rPr lang="en-US" sz="2600" dirty="0" smtClean="0">
                <a:latin typeface="Didot"/>
                <a:cs typeface="Didot"/>
              </a:rPr>
              <a:t>   be </a:t>
            </a:r>
            <a:r>
              <a:rPr lang="en-US" sz="2600" dirty="0">
                <a:latin typeface="Didot"/>
                <a:cs typeface="Didot"/>
              </a:rPr>
              <a:t>cashed in exchange for </a:t>
            </a:r>
            <a:r>
              <a:rPr lang="en-US" sz="2600" dirty="0" smtClean="0">
                <a:latin typeface="Didot"/>
                <a:cs typeface="Didot"/>
              </a:rPr>
              <a:t>its</a:t>
            </a:r>
          </a:p>
          <a:p>
            <a:pPr marL="0" indent="0">
              <a:buNone/>
            </a:pPr>
            <a:r>
              <a:rPr lang="en-US" sz="2600" dirty="0">
                <a:latin typeface="Didot"/>
                <a:cs typeface="Didot"/>
              </a:rPr>
              <a:t> </a:t>
            </a:r>
            <a:r>
              <a:rPr lang="en-US" sz="2600" dirty="0" smtClean="0">
                <a:latin typeface="Didot"/>
                <a:cs typeface="Didot"/>
              </a:rPr>
              <a:t>    </a:t>
            </a:r>
            <a:r>
              <a:rPr lang="en-US" sz="2600" dirty="0">
                <a:latin typeface="Didot"/>
                <a:cs typeface="Didot"/>
              </a:rPr>
              <a:t>value in gold.  </a:t>
            </a:r>
            <a:endParaRPr lang="en-US" sz="2600" dirty="0" smtClean="0">
              <a:latin typeface="Didot"/>
              <a:cs typeface="Didot"/>
            </a:endParaRPr>
          </a:p>
          <a:p>
            <a:r>
              <a:rPr lang="en-US" sz="2600" dirty="0" smtClean="0">
                <a:latin typeface="Didot"/>
                <a:cs typeface="Didot"/>
              </a:rPr>
              <a:t>Farmers believed, however, </a:t>
            </a:r>
          </a:p>
          <a:p>
            <a:pPr marL="0" indent="0">
              <a:buNone/>
            </a:pPr>
            <a:r>
              <a:rPr lang="en-US" sz="2600" dirty="0">
                <a:latin typeface="Didot"/>
                <a:cs typeface="Didot"/>
              </a:rPr>
              <a:t> </a:t>
            </a:r>
            <a:r>
              <a:rPr lang="en-US" sz="2600" dirty="0" smtClean="0">
                <a:latin typeface="Didot"/>
                <a:cs typeface="Didot"/>
              </a:rPr>
              <a:t>   that by linking money to the </a:t>
            </a:r>
          </a:p>
          <a:p>
            <a:pPr marL="0" indent="0">
              <a:buNone/>
            </a:pPr>
            <a:r>
              <a:rPr lang="en-US" sz="2600" dirty="0">
                <a:latin typeface="Didot"/>
                <a:cs typeface="Didot"/>
              </a:rPr>
              <a:t> </a:t>
            </a:r>
            <a:r>
              <a:rPr lang="en-US" sz="2600" dirty="0" smtClean="0">
                <a:latin typeface="Didot"/>
                <a:cs typeface="Didot"/>
              </a:rPr>
              <a:t>   rare gold, rather than the </a:t>
            </a:r>
          </a:p>
          <a:p>
            <a:pPr marL="0" indent="0">
              <a:buNone/>
            </a:pPr>
            <a:r>
              <a:rPr lang="en-US" sz="2600" dirty="0">
                <a:latin typeface="Didot"/>
                <a:cs typeface="Didot"/>
              </a:rPr>
              <a:t> </a:t>
            </a:r>
            <a:r>
              <a:rPr lang="en-US" sz="2600" dirty="0" smtClean="0">
                <a:latin typeface="Didot"/>
                <a:cs typeface="Didot"/>
              </a:rPr>
              <a:t>   more abundant silver, prices </a:t>
            </a:r>
          </a:p>
          <a:p>
            <a:pPr marL="0" indent="0">
              <a:buNone/>
            </a:pPr>
            <a:r>
              <a:rPr lang="en-US" sz="2600" dirty="0">
                <a:latin typeface="Didot"/>
                <a:cs typeface="Didot"/>
              </a:rPr>
              <a:t> </a:t>
            </a:r>
            <a:r>
              <a:rPr lang="en-US" sz="2600" dirty="0" smtClean="0">
                <a:latin typeface="Didot"/>
                <a:cs typeface="Didot"/>
              </a:rPr>
              <a:t>   were being kept artificially high.</a:t>
            </a:r>
            <a:endParaRPr lang="en-US" sz="2600" dirty="0">
              <a:latin typeface="Didot"/>
              <a:cs typeface="Didot"/>
            </a:endParaRPr>
          </a:p>
        </p:txBody>
      </p:sp>
      <p:pic>
        <p:nvPicPr>
          <p:cNvPr id="4" name="Picture 3"/>
          <p:cNvPicPr>
            <a:picLocks noChangeAspect="1"/>
          </p:cNvPicPr>
          <p:nvPr/>
        </p:nvPicPr>
        <p:blipFill>
          <a:blip r:embed="rId2"/>
          <a:stretch>
            <a:fillRect/>
          </a:stretch>
        </p:blipFill>
        <p:spPr>
          <a:xfrm>
            <a:off x="5207000" y="3133598"/>
            <a:ext cx="3937000" cy="3724402"/>
          </a:xfrm>
          <a:prstGeom prst="rect">
            <a:avLst/>
          </a:prstGeom>
        </p:spPr>
      </p:pic>
    </p:spTree>
    <p:extLst>
      <p:ext uri="{BB962C8B-B14F-4D97-AF65-F5344CB8AC3E}">
        <p14:creationId xmlns:p14="http://schemas.microsoft.com/office/powerpoint/2010/main" val="74429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1251</TotalTime>
  <Words>1248</Words>
  <Application>Microsoft Macintosh PowerPoint</Application>
  <PresentationFormat>On-screen Show (4:3)</PresentationFormat>
  <Paragraphs>126</Paragraphs>
  <Slides>23</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Didot</vt:lpstr>
      <vt:lpstr>Office Theme</vt:lpstr>
      <vt:lpstr>Guiding Questions</vt:lpstr>
      <vt:lpstr>Story of Populism begins with Story of Agriculture after the Civil War….</vt:lpstr>
      <vt:lpstr>PowerPoint Presentation</vt:lpstr>
      <vt:lpstr>What are Farmer’s Complaints?  What is Their World-View?</vt:lpstr>
      <vt:lpstr>Farmers Begin to Organize</vt:lpstr>
      <vt:lpstr>Farmers Alliance Movement</vt:lpstr>
      <vt:lpstr>Populist Party 1892</vt:lpstr>
      <vt:lpstr>What Did the Populists Believe?</vt:lpstr>
      <vt:lpstr>What’s Up With Silver?</vt:lpstr>
      <vt:lpstr>What’s Up With Silver?</vt:lpstr>
      <vt:lpstr>What’s Up With Silver</vt:lpstr>
      <vt:lpstr>Populist Party and the Election of 1892</vt:lpstr>
      <vt:lpstr>Panic of 1893 </vt:lpstr>
      <vt:lpstr>Populists Gain Support: Panic of 1893</vt:lpstr>
      <vt:lpstr>Election of 1896</vt:lpstr>
      <vt:lpstr>William Jennings Bryan</vt:lpstr>
      <vt:lpstr>Cross of Gold Speech</vt:lpstr>
      <vt:lpstr>Cross of Gold Speech </vt:lpstr>
      <vt:lpstr>Populists Put Up Bryan Too!</vt:lpstr>
      <vt:lpstr>Election of 1896</vt:lpstr>
      <vt:lpstr>Election of 1896: Significance</vt:lpstr>
      <vt:lpstr>Significance of Populism?</vt:lpstr>
      <vt:lpstr>Legacy of Populism </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Microsoft Office User</cp:lastModifiedBy>
  <cp:revision>67</cp:revision>
  <dcterms:created xsi:type="dcterms:W3CDTF">2009-02-18T21:32:02Z</dcterms:created>
  <dcterms:modified xsi:type="dcterms:W3CDTF">2016-04-12T13:09:38Z</dcterms:modified>
</cp:coreProperties>
</file>